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4"/>
  </p:sldMasterIdLst>
  <p:notesMasterIdLst>
    <p:notesMasterId r:id="rId31"/>
  </p:notesMasterIdLst>
  <p:sldIdLst>
    <p:sldId id="256" r:id="rId5"/>
    <p:sldId id="257" r:id="rId6"/>
    <p:sldId id="258" r:id="rId7"/>
    <p:sldId id="259" r:id="rId8"/>
    <p:sldId id="260" r:id="rId9"/>
    <p:sldId id="261" r:id="rId10"/>
    <p:sldId id="262" r:id="rId11"/>
    <p:sldId id="263" r:id="rId12"/>
    <p:sldId id="283"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Lst>
  <p:sldSz cx="9144000" cy="5143500" type="screen16x9"/>
  <p:notesSz cx="6858000" cy="9144000"/>
  <p:embeddedFontLst>
    <p:embeddedFont>
      <p:font typeface="Lato" panose="020F0502020204030203" pitchFamily="34" charset="0"/>
      <p:regular r:id="rId32"/>
      <p:bold r:id="rId33"/>
      <p:italic r:id="rId34"/>
      <p:boldItalic r:id="rId35"/>
    </p:embeddedFont>
    <p:embeddedFont>
      <p:font typeface="Montserrat" panose="00000500000000000000" pitchFamily="2" charset="0"/>
      <p:regular r:id="rId36"/>
      <p:bold r:id="rId37"/>
      <p:italic r:id="rId38"/>
      <p:boldItalic r:id="rId39"/>
    </p:embeddedFont>
    <p:embeddedFont>
      <p:font typeface="Roboto" panose="020000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FA652-8BA6-44B5-8A5A-FF43FA9C6475}" v="14" dt="2021-11-09T18:20:45.4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8.fntdata"/><Relationship Id="rId21" Type="http://schemas.openxmlformats.org/officeDocument/2006/relationships/slide" Target="slides/slide17.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5.fntdata"/><Relationship Id="rId49"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4.fntdata"/><Relationship Id="rId43" Type="http://schemas.openxmlformats.org/officeDocument/2006/relationships/font" Target="fonts/font12.fntdata"/><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20BCE10247" userId="S::himanshi.panwar2020@vitbhopal.ac.in::0693c4d9-c4ec-4bbe-9127-acde544cddc6" providerId="AD" clId="Web-{5DDFA652-8BA6-44B5-8A5A-FF43FA9C6475}"/>
    <pc:docChg chg="addSld delSld modSld">
      <pc:chgData name="20BCE10247" userId="S::himanshi.panwar2020@vitbhopal.ac.in::0693c4d9-c4ec-4bbe-9127-acde544cddc6" providerId="AD" clId="Web-{5DDFA652-8BA6-44B5-8A5A-FF43FA9C6475}" dt="2021-11-09T18:20:45.469" v="13" actId="1076"/>
      <pc:docMkLst>
        <pc:docMk/>
      </pc:docMkLst>
      <pc:sldChg chg="modSp">
        <pc:chgData name="20BCE10247" userId="S::himanshi.panwar2020@vitbhopal.ac.in::0693c4d9-c4ec-4bbe-9127-acde544cddc6" providerId="AD" clId="Web-{5DDFA652-8BA6-44B5-8A5A-FF43FA9C6475}" dt="2021-11-09T16:42:31.195" v="3" actId="1076"/>
        <pc:sldMkLst>
          <pc:docMk/>
          <pc:sldMk cId="0" sldId="256"/>
        </pc:sldMkLst>
        <pc:spChg chg="mod">
          <ac:chgData name="20BCE10247" userId="S::himanshi.panwar2020@vitbhopal.ac.in::0693c4d9-c4ec-4bbe-9127-acde544cddc6" providerId="AD" clId="Web-{5DDFA652-8BA6-44B5-8A5A-FF43FA9C6475}" dt="2021-11-09T16:42:31.195" v="3" actId="1076"/>
          <ac:spMkLst>
            <pc:docMk/>
            <pc:sldMk cId="0" sldId="256"/>
            <ac:spMk id="228" creationId="{00000000-0000-0000-0000-000000000000}"/>
          </ac:spMkLst>
        </pc:spChg>
      </pc:sldChg>
      <pc:sldChg chg="modSp">
        <pc:chgData name="20BCE10247" userId="S::himanshi.panwar2020@vitbhopal.ac.in::0693c4d9-c4ec-4bbe-9127-acde544cddc6" providerId="AD" clId="Web-{5DDFA652-8BA6-44B5-8A5A-FF43FA9C6475}" dt="2021-11-09T17:13:25.045" v="8" actId="14100"/>
        <pc:sldMkLst>
          <pc:docMk/>
          <pc:sldMk cId="0" sldId="261"/>
        </pc:sldMkLst>
        <pc:spChg chg="mod">
          <ac:chgData name="20BCE10247" userId="S::himanshi.panwar2020@vitbhopal.ac.in::0693c4d9-c4ec-4bbe-9127-acde544cddc6" providerId="AD" clId="Web-{5DDFA652-8BA6-44B5-8A5A-FF43FA9C6475}" dt="2021-11-09T17:13:25.045" v="8" actId="14100"/>
          <ac:spMkLst>
            <pc:docMk/>
            <pc:sldMk cId="0" sldId="261"/>
            <ac:spMk id="263" creationId="{00000000-0000-0000-0000-000000000000}"/>
          </ac:spMkLst>
        </pc:spChg>
        <pc:spChg chg="mod">
          <ac:chgData name="20BCE10247" userId="S::himanshi.panwar2020@vitbhopal.ac.in::0693c4d9-c4ec-4bbe-9127-acde544cddc6" providerId="AD" clId="Web-{5DDFA652-8BA6-44B5-8A5A-FF43FA9C6475}" dt="2021-11-09T17:13:20.795" v="7" actId="1076"/>
          <ac:spMkLst>
            <pc:docMk/>
            <pc:sldMk cId="0" sldId="261"/>
            <ac:spMk id="264" creationId="{00000000-0000-0000-0000-000000000000}"/>
          </ac:spMkLst>
        </pc:spChg>
        <pc:spChg chg="mod">
          <ac:chgData name="20BCE10247" userId="S::himanshi.panwar2020@vitbhopal.ac.in::0693c4d9-c4ec-4bbe-9127-acde544cddc6" providerId="AD" clId="Web-{5DDFA652-8BA6-44B5-8A5A-FF43FA9C6475}" dt="2021-11-09T17:13:16.779" v="6" actId="14100"/>
          <ac:spMkLst>
            <pc:docMk/>
            <pc:sldMk cId="0" sldId="261"/>
            <ac:spMk id="265" creationId="{00000000-0000-0000-0000-000000000000}"/>
          </ac:spMkLst>
        </pc:spChg>
      </pc:sldChg>
      <pc:sldChg chg="del">
        <pc:chgData name="20BCE10247" userId="S::himanshi.panwar2020@vitbhopal.ac.in::0693c4d9-c4ec-4bbe-9127-acde544cddc6" providerId="AD" clId="Web-{5DDFA652-8BA6-44B5-8A5A-FF43FA9C6475}" dt="2021-11-09T16:35:17.046" v="0"/>
        <pc:sldMkLst>
          <pc:docMk/>
          <pc:sldMk cId="0" sldId="264"/>
        </pc:sldMkLst>
      </pc:sldChg>
      <pc:sldChg chg="del">
        <pc:chgData name="20BCE10247" userId="S::himanshi.panwar2020@vitbhopal.ac.in::0693c4d9-c4ec-4bbe-9127-acde544cddc6" providerId="AD" clId="Web-{5DDFA652-8BA6-44B5-8A5A-FF43FA9C6475}" dt="2021-11-09T16:35:20.515" v="1"/>
        <pc:sldMkLst>
          <pc:docMk/>
          <pc:sldMk cId="0" sldId="265"/>
        </pc:sldMkLst>
      </pc:sldChg>
      <pc:sldChg chg="modSp">
        <pc:chgData name="20BCE10247" userId="S::himanshi.panwar2020@vitbhopal.ac.in::0693c4d9-c4ec-4bbe-9127-acde544cddc6" providerId="AD" clId="Web-{5DDFA652-8BA6-44B5-8A5A-FF43FA9C6475}" dt="2021-11-09T18:20:45.469" v="13" actId="1076"/>
        <pc:sldMkLst>
          <pc:docMk/>
          <pc:sldMk cId="0" sldId="281"/>
        </pc:sldMkLst>
        <pc:spChg chg="mod">
          <ac:chgData name="20BCE10247" userId="S::himanshi.panwar2020@vitbhopal.ac.in::0693c4d9-c4ec-4bbe-9127-acde544cddc6" providerId="AD" clId="Web-{5DDFA652-8BA6-44B5-8A5A-FF43FA9C6475}" dt="2021-11-09T18:20:45.469" v="13" actId="1076"/>
          <ac:spMkLst>
            <pc:docMk/>
            <pc:sldMk cId="0" sldId="281"/>
            <ac:spMk id="430" creationId="{00000000-0000-0000-0000-000000000000}"/>
          </ac:spMkLst>
        </pc:spChg>
        <pc:spChg chg="mod">
          <ac:chgData name="20BCE10247" userId="S::himanshi.panwar2020@vitbhopal.ac.in::0693c4d9-c4ec-4bbe-9127-acde544cddc6" providerId="AD" clId="Web-{5DDFA652-8BA6-44B5-8A5A-FF43FA9C6475}" dt="2021-11-09T18:20:41.297" v="12" actId="1076"/>
          <ac:spMkLst>
            <pc:docMk/>
            <pc:sldMk cId="0" sldId="281"/>
            <ac:spMk id="431" creationId="{00000000-0000-0000-0000-000000000000}"/>
          </ac:spMkLst>
        </pc:spChg>
      </pc:sldChg>
      <pc:sldChg chg="modSp">
        <pc:chgData name="20BCE10247" userId="S::himanshi.panwar2020@vitbhopal.ac.in::0693c4d9-c4ec-4bbe-9127-acde544cddc6" providerId="AD" clId="Web-{5DDFA652-8BA6-44B5-8A5A-FF43FA9C6475}" dt="2021-11-09T18:18:16.012" v="11" actId="1076"/>
        <pc:sldMkLst>
          <pc:docMk/>
          <pc:sldMk cId="0" sldId="282"/>
        </pc:sldMkLst>
        <pc:picChg chg="mod">
          <ac:chgData name="20BCE10247" userId="S::himanshi.panwar2020@vitbhopal.ac.in::0693c4d9-c4ec-4bbe-9127-acde544cddc6" providerId="AD" clId="Web-{5DDFA652-8BA6-44B5-8A5A-FF43FA9C6475}" dt="2021-11-09T18:18:16.012" v="11" actId="1076"/>
          <ac:picMkLst>
            <pc:docMk/>
            <pc:sldMk cId="0" sldId="282"/>
            <ac:picMk id="446" creationId="{00000000-0000-0000-0000-000000000000}"/>
          </ac:picMkLst>
        </pc:picChg>
      </pc:sldChg>
      <pc:sldChg chg="new">
        <pc:chgData name="20BCE10247" userId="S::himanshi.panwar2020@vitbhopal.ac.in::0693c4d9-c4ec-4bbe-9127-acde544cddc6" providerId="AD" clId="Web-{5DDFA652-8BA6-44B5-8A5A-FF43FA9C6475}" dt="2021-11-09T16:35:23.437" v="2"/>
        <pc:sldMkLst>
          <pc:docMk/>
          <pc:sldMk cId="2379045048" sldId="283"/>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f6af5d936f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f6af5d936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f6af5d936f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f6af5d936f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f6af5d936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f6af5d936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f6af5d936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f6af5d936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f6af5d936f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f6af5d936f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f6af5d936f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f6af5d936f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f6af5d936f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f6af5d936f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f6af5d936f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f6af5d936f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f6af5d936f_2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f6af5d936f_2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f6af5d936f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f6af5d936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f6f82b2b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f6f82b2b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f87997393_0_1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f87997393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f6cffa393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f6cffa393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1f87997393_0_1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1f87997393_0_1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f87997393_0_1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f87997393_0_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f87997393_0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f6cffa393a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f6cffa393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f6af5d936f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f6af5d936f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f175e0b31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f175e0b31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f6af5d936f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f6af5d936f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955375" y="1711750"/>
            <a:ext cx="4957800" cy="153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App</a:t>
            </a:r>
            <a:endParaRPr/>
          </a:p>
          <a:p>
            <a:pPr marL="0" lvl="0" indent="0" algn="l" rtl="0">
              <a:spcBef>
                <a:spcPts val="0"/>
              </a:spcBef>
              <a:spcAft>
                <a:spcPts val="0"/>
              </a:spcAft>
              <a:buNone/>
            </a:pPr>
            <a:r>
              <a:rPr lang="en-GB"/>
              <a:t>Development</a:t>
            </a:r>
            <a:endParaRPr/>
          </a:p>
        </p:txBody>
      </p:sp>
      <p:sp>
        <p:nvSpPr>
          <p:cNvPr id="229" name="Google Shape;229;p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The best marketing tool for your business.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Internet connectivity:</a:t>
            </a:r>
            <a:r>
              <a:rPr lang="en-GB">
                <a:solidFill>
                  <a:srgbClr val="000000"/>
                </a:solidFill>
                <a:highlight>
                  <a:srgbClr val="EDEBE9"/>
                </a:highlight>
              </a:rPr>
              <a:t>​</a:t>
            </a:r>
            <a:endParaRPr/>
          </a:p>
        </p:txBody>
      </p:sp>
      <p:sp>
        <p:nvSpPr>
          <p:cNvPr id="296" name="Google Shape;296;p27"/>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p>
            <a:pPr marL="723900" lvl="0" indent="-311150" algn="l" rtl="0">
              <a:spcBef>
                <a:spcPts val="0"/>
              </a:spcBef>
              <a:spcAft>
                <a:spcPts val="0"/>
              </a:spcAft>
              <a:buClr>
                <a:schemeClr val="lt1"/>
              </a:buClr>
              <a:buSzPts val="1300"/>
              <a:buFont typeface="Lato"/>
              <a:buChar char="●"/>
            </a:pPr>
            <a:r>
              <a:rPr lang="en-GB">
                <a:solidFill>
                  <a:schemeClr val="lt1"/>
                </a:solidFill>
              </a:rPr>
              <a:t>We would need a local internet connection to share the information obtained from scanned barcode to the desktop software so that the software can keep the record of the stocks available at the shop. Also it can perform its other activities based on the obtained information such as profit/loss analysis.​</a:t>
            </a:r>
            <a:endParaRPr>
              <a:solidFill>
                <a:schemeClr val="lt1"/>
              </a:solidFill>
            </a:endParaRPr>
          </a:p>
          <a:p>
            <a:pPr marL="0" lvl="0" indent="0" algn="l" rtl="0">
              <a:spcBef>
                <a:spcPts val="0"/>
              </a:spcBef>
              <a:spcAft>
                <a:spcPts val="16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Softwares:​</a:t>
            </a:r>
            <a:endParaRPr/>
          </a:p>
        </p:txBody>
      </p:sp>
      <p:sp>
        <p:nvSpPr>
          <p:cNvPr id="302" name="Google Shape;302;p28"/>
          <p:cNvSpPr txBox="1">
            <a:spLocks noGrp="1"/>
          </p:cNvSpPr>
          <p:nvPr>
            <p:ph type="body" idx="1"/>
          </p:nvPr>
        </p:nvSpPr>
        <p:spPr>
          <a:xfrm>
            <a:off x="3568900" y="1353700"/>
            <a:ext cx="4318500" cy="1766700"/>
          </a:xfrm>
          <a:prstGeom prst="rect">
            <a:avLst/>
          </a:prstGeom>
        </p:spPr>
        <p:txBody>
          <a:bodyPr spcFirstLastPara="1" wrap="square" lIns="91425" tIns="91425" rIns="91425" bIns="91425" anchor="t" anchorCtr="0">
            <a:noAutofit/>
          </a:bodyPr>
          <a:lstStyle/>
          <a:p>
            <a:pPr marL="723900" lvl="0" indent="-311150" algn="l" rtl="0">
              <a:spcBef>
                <a:spcPts val="0"/>
              </a:spcBef>
              <a:spcAft>
                <a:spcPts val="0"/>
              </a:spcAft>
              <a:buClr>
                <a:schemeClr val="lt1"/>
              </a:buClr>
              <a:buSzPts val="1300"/>
              <a:buFont typeface="Lato"/>
              <a:buChar char="●"/>
            </a:pPr>
            <a:r>
              <a:rPr lang="en-GB">
                <a:solidFill>
                  <a:schemeClr val="lt1"/>
                </a:solidFill>
              </a:rPr>
              <a:t>Figma : In this software we will perform UX/UI and prototype designing of our desktop application as well as our android application.​</a:t>
            </a:r>
            <a:endParaRPr>
              <a:solidFill>
                <a:schemeClr val="lt1"/>
              </a:solidFill>
            </a:endParaRPr>
          </a:p>
          <a:p>
            <a:pPr marL="0" lvl="0" indent="0" algn="l" rtl="0">
              <a:spcBef>
                <a:spcPts val="0"/>
              </a:spcBef>
              <a:spcAft>
                <a:spcPts val="1600"/>
              </a:spcAft>
              <a:buNone/>
            </a:pPr>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9"/>
          <p:cNvSpPr txBox="1">
            <a:spLocks noGrp="1"/>
          </p:cNvSpPr>
          <p:nvPr>
            <p:ph type="title"/>
          </p:nvPr>
        </p:nvSpPr>
        <p:spPr>
          <a:xfrm>
            <a:off x="1501075" y="28660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Github Desktop:​</a:t>
            </a:r>
            <a:endParaRPr/>
          </a:p>
        </p:txBody>
      </p:sp>
      <p:sp>
        <p:nvSpPr>
          <p:cNvPr id="308" name="Google Shape;308;p29"/>
          <p:cNvSpPr txBox="1">
            <a:spLocks noGrp="1"/>
          </p:cNvSpPr>
          <p:nvPr>
            <p:ph type="body" idx="1"/>
          </p:nvPr>
        </p:nvSpPr>
        <p:spPr>
          <a:xfrm>
            <a:off x="4028725" y="1246750"/>
            <a:ext cx="4318500" cy="1766700"/>
          </a:xfrm>
          <a:prstGeom prst="rect">
            <a:avLst/>
          </a:prstGeom>
        </p:spPr>
        <p:txBody>
          <a:bodyPr spcFirstLastPara="1" wrap="square" lIns="91425" tIns="91425" rIns="91425" bIns="91425" anchor="t" anchorCtr="0">
            <a:noAutofit/>
          </a:bodyPr>
          <a:lstStyle/>
          <a:p>
            <a:pPr marL="723900" lvl="0" indent="-311150" algn="l" rtl="0">
              <a:spcBef>
                <a:spcPts val="0"/>
              </a:spcBef>
              <a:spcAft>
                <a:spcPts val="0"/>
              </a:spcAft>
              <a:buClr>
                <a:schemeClr val="lt1"/>
              </a:buClr>
              <a:buSzPts val="1300"/>
              <a:buFont typeface="Lato"/>
              <a:buChar char="●"/>
            </a:pPr>
            <a:r>
              <a:rPr lang="en-GB">
                <a:solidFill>
                  <a:schemeClr val="lt1"/>
                </a:solidFill>
              </a:rPr>
              <a:t>We will use this software to share the  project among our team members and also for the maintenance of our software. Also we can make our project open source through which we can receive suggestions from people world wide to make our software better.​</a:t>
            </a:r>
            <a:endParaRPr>
              <a:solidFill>
                <a:schemeClr val="lt1"/>
              </a:solidFill>
            </a:endParaRPr>
          </a:p>
          <a:p>
            <a:pPr marL="0" lvl="0" indent="0" algn="l" rtl="0">
              <a:spcBef>
                <a:spcPts val="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0"/>
          <p:cNvSpPr txBox="1">
            <a:spLocks noGrp="1"/>
          </p:cNvSpPr>
          <p:nvPr>
            <p:ph type="title"/>
          </p:nvPr>
        </p:nvSpPr>
        <p:spPr>
          <a:xfrm>
            <a:off x="1383225" y="41517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Hypertext Markup language(HTML):</a:t>
            </a:r>
            <a:r>
              <a:rPr lang="en-GB">
                <a:solidFill>
                  <a:srgbClr val="000000"/>
                </a:solidFill>
                <a:highlight>
                  <a:srgbClr val="EDEBE9"/>
                </a:highlight>
              </a:rPr>
              <a:t>​</a:t>
            </a:r>
            <a:endParaRPr/>
          </a:p>
        </p:txBody>
      </p:sp>
      <p:sp>
        <p:nvSpPr>
          <p:cNvPr id="314" name="Google Shape;314;p30"/>
          <p:cNvSpPr txBox="1">
            <a:spLocks noGrp="1"/>
          </p:cNvSpPr>
          <p:nvPr>
            <p:ph type="body" idx="1"/>
          </p:nvPr>
        </p:nvSpPr>
        <p:spPr>
          <a:xfrm>
            <a:off x="4017900" y="1224650"/>
            <a:ext cx="4318500" cy="3040200"/>
          </a:xfrm>
          <a:prstGeom prst="rect">
            <a:avLst/>
          </a:prstGeom>
        </p:spPr>
        <p:txBody>
          <a:bodyPr spcFirstLastPara="1" wrap="square" lIns="91425" tIns="91425" rIns="91425" bIns="91425" anchor="t" anchorCtr="0">
            <a:noAutofit/>
          </a:bodyPr>
          <a:lstStyle/>
          <a:p>
            <a:pPr marL="723900" lvl="0" indent="-311150" algn="l" rtl="0">
              <a:spcBef>
                <a:spcPts val="0"/>
              </a:spcBef>
              <a:spcAft>
                <a:spcPts val="0"/>
              </a:spcAft>
              <a:buClr>
                <a:schemeClr val="lt1"/>
              </a:buClr>
              <a:buSzPts val="1300"/>
              <a:buFont typeface="Lato"/>
              <a:buChar char="●"/>
            </a:pPr>
            <a:r>
              <a:rPr lang="en-GB">
                <a:solidFill>
                  <a:schemeClr val="lt1"/>
                </a:solidFill>
              </a:rPr>
              <a:t>The HyperText Markup Language, or HTML is the standard markup language for documents designed to be displayed in a web browser.​</a:t>
            </a:r>
            <a:endParaRPr>
              <a:solidFill>
                <a:schemeClr val="lt1"/>
              </a:solidFill>
            </a:endParaRPr>
          </a:p>
          <a:p>
            <a:pPr marL="457200" lvl="0" indent="0" algn="l" rtl="0">
              <a:spcBef>
                <a:spcPts val="0"/>
              </a:spcBef>
              <a:spcAft>
                <a:spcPts val="0"/>
              </a:spcAft>
              <a:buNone/>
            </a:pPr>
            <a:endParaRPr>
              <a:solidFill>
                <a:schemeClr val="lt1"/>
              </a:solidFill>
            </a:endParaRPr>
          </a:p>
          <a:p>
            <a:pPr marL="457200" lvl="0" indent="0" algn="l" rtl="0">
              <a:spcBef>
                <a:spcPts val="0"/>
              </a:spcBef>
              <a:spcAft>
                <a:spcPts val="0"/>
              </a:spcAft>
              <a:buNone/>
            </a:pPr>
            <a:endParaRPr>
              <a:solidFill>
                <a:schemeClr val="lt1"/>
              </a:solidFill>
            </a:endParaRPr>
          </a:p>
          <a:p>
            <a:pPr marL="723900" lvl="0" indent="-311150" algn="l" rtl="0">
              <a:spcBef>
                <a:spcPts val="0"/>
              </a:spcBef>
              <a:spcAft>
                <a:spcPts val="0"/>
              </a:spcAft>
              <a:buClr>
                <a:schemeClr val="lt1"/>
              </a:buClr>
              <a:buSzPts val="1300"/>
              <a:buFont typeface="Lato"/>
              <a:buChar char="●"/>
            </a:pPr>
            <a:r>
              <a:rPr lang="en-GB">
                <a:solidFill>
                  <a:schemeClr val="lt1"/>
                </a:solidFill>
              </a:rPr>
              <a:t>With the help of this we will display all the information to be displayed on the desktop application.​</a:t>
            </a:r>
            <a:endParaRPr>
              <a:solidFill>
                <a:schemeClr val="lt1"/>
              </a:solidFill>
            </a:endParaRPr>
          </a:p>
          <a:p>
            <a:pPr marL="0" lvl="0" indent="0" algn="l" rtl="0">
              <a:spcBef>
                <a:spcPts val="0"/>
              </a:spcBef>
              <a:spcAft>
                <a:spcPts val="16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1"/>
          <p:cNvSpPr txBox="1">
            <a:spLocks noGrp="1"/>
          </p:cNvSpPr>
          <p:nvPr>
            <p:ph type="title"/>
          </p:nvPr>
        </p:nvSpPr>
        <p:spPr>
          <a:xfrm>
            <a:off x="1897225" y="307875"/>
            <a:ext cx="4558800" cy="6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css</a:t>
            </a:r>
            <a:endParaRPr/>
          </a:p>
        </p:txBody>
      </p:sp>
      <p:sp>
        <p:nvSpPr>
          <p:cNvPr id="320" name="Google Shape;320;p31"/>
          <p:cNvSpPr txBox="1">
            <a:spLocks noGrp="1"/>
          </p:cNvSpPr>
          <p:nvPr>
            <p:ph type="body" idx="1"/>
          </p:nvPr>
        </p:nvSpPr>
        <p:spPr>
          <a:xfrm>
            <a:off x="3947275" y="1075650"/>
            <a:ext cx="4558800" cy="2475300"/>
          </a:xfrm>
          <a:prstGeom prst="rect">
            <a:avLst/>
          </a:prstGeom>
        </p:spPr>
        <p:txBody>
          <a:bodyPr spcFirstLastPara="1" wrap="square" lIns="91425" tIns="91425" rIns="91425" bIns="91425" anchor="t" anchorCtr="0">
            <a:noAutofit/>
          </a:bodyPr>
          <a:lstStyle/>
          <a:p>
            <a:pPr marL="457200" lvl="0" indent="-317500" algn="l" rtl="0">
              <a:lnSpc>
                <a:spcPct val="90000"/>
              </a:lnSpc>
              <a:spcBef>
                <a:spcPts val="1000"/>
              </a:spcBef>
              <a:spcAft>
                <a:spcPts val="0"/>
              </a:spcAft>
              <a:buClr>
                <a:schemeClr val="lt1"/>
              </a:buClr>
              <a:buSzPts val="1400"/>
              <a:buChar char="●"/>
            </a:pPr>
            <a:r>
              <a:rPr lang="en-GB" sz="1400" b="1">
                <a:solidFill>
                  <a:schemeClr val="lt1"/>
                </a:solidFill>
              </a:rPr>
              <a:t>Cascading Style Sheets</a:t>
            </a:r>
            <a:r>
              <a:rPr lang="en-GB" sz="1400">
                <a:solidFill>
                  <a:schemeClr val="lt1"/>
                </a:solidFill>
              </a:rPr>
              <a:t> (CSS) is used to format the layout of a webpage. With CSS, you can control the color, font, the size of text, the spacing between elements, how elements are positioned and laid out, what background images or background colors are to be used, different displays for different devices and screen sizes, and much more!</a:t>
            </a:r>
            <a:endParaRPr sz="1400">
              <a:solidFill>
                <a:schemeClr val="lt1"/>
              </a:solidFill>
            </a:endParaRPr>
          </a:p>
          <a:p>
            <a:pPr marL="457200" lvl="0" indent="0" algn="l" rtl="0">
              <a:lnSpc>
                <a:spcPct val="90000"/>
              </a:lnSpc>
              <a:spcBef>
                <a:spcPts val="1000"/>
              </a:spcBef>
              <a:spcAft>
                <a:spcPts val="0"/>
              </a:spcAft>
              <a:buNone/>
            </a:pPr>
            <a:endParaRPr sz="1400">
              <a:solidFill>
                <a:schemeClr val="lt1"/>
              </a:solidFill>
            </a:endParaRPr>
          </a:p>
          <a:p>
            <a:pPr marL="457200" lvl="0" indent="-317500" algn="l" rtl="0">
              <a:lnSpc>
                <a:spcPct val="90000"/>
              </a:lnSpc>
              <a:spcBef>
                <a:spcPts val="1000"/>
              </a:spcBef>
              <a:spcAft>
                <a:spcPts val="0"/>
              </a:spcAft>
              <a:buClr>
                <a:schemeClr val="lt1"/>
              </a:buClr>
              <a:buSzPts val="1400"/>
              <a:buChar char="●"/>
            </a:pPr>
            <a:r>
              <a:rPr lang="en-GB" sz="1400">
                <a:solidFill>
                  <a:schemeClr val="lt1"/>
                </a:solidFill>
              </a:rPr>
              <a:t>With the help of this software we will enhance the layouts of the data that is to be displayed on the desktop application.</a:t>
            </a:r>
            <a:endParaRPr sz="1400">
              <a:solidFill>
                <a:schemeClr val="lt1"/>
              </a:solidFill>
            </a:endParaRPr>
          </a:p>
          <a:p>
            <a:pPr marL="0" lvl="0" indent="0" algn="l" rtl="0">
              <a:spcBef>
                <a:spcPts val="0"/>
              </a:spcBef>
              <a:spcAft>
                <a:spcPts val="1600"/>
              </a:spcAft>
              <a:buNone/>
            </a:pPr>
            <a:endParaRPr sz="1400">
              <a:solidFill>
                <a:srgbClr val="000000"/>
              </a:solidFill>
              <a:highlight>
                <a:schemeClr val="lt1"/>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2"/>
          <p:cNvSpPr txBox="1">
            <a:spLocks noGrp="1"/>
          </p:cNvSpPr>
          <p:nvPr>
            <p:ph type="title"/>
          </p:nvPr>
        </p:nvSpPr>
        <p:spPr>
          <a:xfrm>
            <a:off x="1307325" y="204625"/>
            <a:ext cx="7038900" cy="79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JAVASCRIPT</a:t>
            </a:r>
            <a:endParaRPr/>
          </a:p>
        </p:txBody>
      </p:sp>
      <p:sp>
        <p:nvSpPr>
          <p:cNvPr id="326" name="Google Shape;326;p32"/>
          <p:cNvSpPr txBox="1">
            <a:spLocks noGrp="1"/>
          </p:cNvSpPr>
          <p:nvPr>
            <p:ph type="body" idx="1"/>
          </p:nvPr>
        </p:nvSpPr>
        <p:spPr>
          <a:xfrm>
            <a:off x="3163175" y="882000"/>
            <a:ext cx="4529100" cy="982500"/>
          </a:xfrm>
          <a:prstGeom prst="rect">
            <a:avLst/>
          </a:prstGeom>
        </p:spPr>
        <p:txBody>
          <a:bodyPr spcFirstLastPara="1" wrap="square" lIns="91425" tIns="91425" rIns="91425" bIns="91425" anchor="t" anchorCtr="0">
            <a:noAutofit/>
          </a:bodyPr>
          <a:lstStyle/>
          <a:p>
            <a:pPr marL="457200" lvl="0" indent="-311150" algn="l" rtl="0">
              <a:lnSpc>
                <a:spcPct val="90000"/>
              </a:lnSpc>
              <a:spcBef>
                <a:spcPts val="1000"/>
              </a:spcBef>
              <a:spcAft>
                <a:spcPts val="0"/>
              </a:spcAft>
              <a:buClr>
                <a:schemeClr val="lt1"/>
              </a:buClr>
              <a:buSzPts val="1300"/>
              <a:buChar char="●"/>
            </a:pPr>
            <a:r>
              <a:rPr lang="en-GB">
                <a:solidFill>
                  <a:schemeClr val="lt1"/>
                </a:solidFill>
              </a:rPr>
              <a:t>We will use this programming language to do all our programming works related to our desktop application.</a:t>
            </a:r>
            <a:endParaRPr>
              <a:solidFill>
                <a:schemeClr val="lt1"/>
              </a:solidFill>
            </a:endParaRPr>
          </a:p>
          <a:p>
            <a:pPr marL="0" lvl="0" indent="0" algn="l" rtl="0">
              <a:spcBef>
                <a:spcPts val="0"/>
              </a:spcBef>
              <a:spcAft>
                <a:spcPts val="1600"/>
              </a:spcAft>
              <a:buNone/>
            </a:pPr>
            <a:endParaRPr>
              <a:solidFill>
                <a:schemeClr val="lt1"/>
              </a:solidFill>
            </a:endParaRPr>
          </a:p>
        </p:txBody>
      </p:sp>
      <p:sp>
        <p:nvSpPr>
          <p:cNvPr id="327" name="Google Shape;327;p32"/>
          <p:cNvSpPr txBox="1">
            <a:spLocks noGrp="1"/>
          </p:cNvSpPr>
          <p:nvPr>
            <p:ph type="title"/>
          </p:nvPr>
        </p:nvSpPr>
        <p:spPr>
          <a:xfrm>
            <a:off x="2928125" y="2058225"/>
            <a:ext cx="4999200" cy="7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ELECTRON JS</a:t>
            </a:r>
            <a:endParaRPr/>
          </a:p>
        </p:txBody>
      </p:sp>
      <p:sp>
        <p:nvSpPr>
          <p:cNvPr id="328" name="Google Shape;328;p32"/>
          <p:cNvSpPr txBox="1">
            <a:spLocks noGrp="1"/>
          </p:cNvSpPr>
          <p:nvPr>
            <p:ph type="body" idx="1"/>
          </p:nvPr>
        </p:nvSpPr>
        <p:spPr>
          <a:xfrm>
            <a:off x="4192775" y="2801225"/>
            <a:ext cx="4759500" cy="982500"/>
          </a:xfrm>
          <a:prstGeom prst="rect">
            <a:avLst/>
          </a:prstGeom>
        </p:spPr>
        <p:txBody>
          <a:bodyPr spcFirstLastPara="1" wrap="square" lIns="91425" tIns="91425" rIns="91425" bIns="91425" anchor="t" anchorCtr="0">
            <a:noAutofit/>
          </a:bodyPr>
          <a:lstStyle/>
          <a:p>
            <a:pPr marL="457200" lvl="0" indent="-311150" algn="l" rtl="0">
              <a:lnSpc>
                <a:spcPct val="90000"/>
              </a:lnSpc>
              <a:spcBef>
                <a:spcPts val="1000"/>
              </a:spcBef>
              <a:spcAft>
                <a:spcPts val="0"/>
              </a:spcAft>
              <a:buClr>
                <a:schemeClr val="lt1"/>
              </a:buClr>
              <a:buSzPts val="1300"/>
              <a:buChar char="●"/>
            </a:pPr>
            <a:r>
              <a:rPr lang="en-GB">
                <a:solidFill>
                  <a:schemeClr val="lt1"/>
                </a:solidFill>
              </a:rPr>
              <a:t>We will use this software to run the designed frontend as a desktop software.</a:t>
            </a:r>
            <a:endParaRPr>
              <a:solidFill>
                <a:schemeClr val="lt1"/>
              </a:solidFill>
            </a:endParaRPr>
          </a:p>
          <a:p>
            <a:pPr marL="0" lvl="0" indent="0" algn="l" rtl="0">
              <a:spcBef>
                <a:spcPts val="0"/>
              </a:spcBef>
              <a:spcAft>
                <a:spcPts val="1600"/>
              </a:spcAft>
              <a:buNone/>
            </a:pPr>
            <a:endParaRPr>
              <a:highlight>
                <a:schemeClr val="lt1"/>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NODE JS:</a:t>
            </a:r>
            <a:endParaRPr/>
          </a:p>
        </p:txBody>
      </p:sp>
      <p:sp>
        <p:nvSpPr>
          <p:cNvPr id="334" name="Google Shape;334;p33"/>
          <p:cNvSpPr txBox="1">
            <a:spLocks noGrp="1"/>
          </p:cNvSpPr>
          <p:nvPr>
            <p:ph type="body" idx="1"/>
          </p:nvPr>
        </p:nvSpPr>
        <p:spPr>
          <a:xfrm>
            <a:off x="3494050" y="1307850"/>
            <a:ext cx="4318500" cy="1766700"/>
          </a:xfrm>
          <a:prstGeom prst="rect">
            <a:avLst/>
          </a:prstGeom>
        </p:spPr>
        <p:txBody>
          <a:bodyPr spcFirstLastPara="1" wrap="square" lIns="91425" tIns="91425" rIns="91425" bIns="91425" anchor="t" anchorCtr="0">
            <a:noAutofit/>
          </a:bodyPr>
          <a:lstStyle/>
          <a:p>
            <a:pPr marL="457200" lvl="0" indent="-311150" algn="l" rtl="0">
              <a:lnSpc>
                <a:spcPct val="90000"/>
              </a:lnSpc>
              <a:spcBef>
                <a:spcPts val="1000"/>
              </a:spcBef>
              <a:spcAft>
                <a:spcPts val="0"/>
              </a:spcAft>
              <a:buClr>
                <a:schemeClr val="lt1"/>
              </a:buClr>
              <a:buSzPts val="1300"/>
              <a:buChar char="●"/>
            </a:pPr>
            <a:r>
              <a:rPr lang="en-GB">
                <a:solidFill>
                  <a:schemeClr val="lt1"/>
                </a:solidFill>
              </a:rPr>
              <a:t>This software will be used to support electron js with few of its special features.</a:t>
            </a:r>
            <a:endParaRPr>
              <a:solidFill>
                <a:schemeClr val="lt1"/>
              </a:solidFill>
            </a:endParaRPr>
          </a:p>
          <a:p>
            <a:pPr marL="457200" lvl="0" indent="0" algn="l" rtl="0">
              <a:spcBef>
                <a:spcPts val="0"/>
              </a:spcBef>
              <a:spcAft>
                <a:spcPts val="1600"/>
              </a:spcAft>
              <a:buNone/>
            </a:pPr>
            <a:r>
              <a:rPr lang="en-GB">
                <a:solidFill>
                  <a:schemeClr val="lt1"/>
                </a:solidFill>
              </a:rPr>
              <a:t>Moreover we will make a http server with the help of Node Js to connect our desktop server application with our client mobile application</a:t>
            </a:r>
            <a:endParaRPr>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4"/>
          <p:cNvSpPr txBox="1">
            <a:spLocks noGrp="1"/>
          </p:cNvSpPr>
          <p:nvPr>
            <p:ph type="title"/>
          </p:nvPr>
        </p:nvSpPr>
        <p:spPr>
          <a:xfrm>
            <a:off x="2814100" y="1717988"/>
            <a:ext cx="5074500" cy="67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ANDROID STUDIO:</a:t>
            </a:r>
            <a:endParaRPr/>
          </a:p>
        </p:txBody>
      </p:sp>
      <p:sp>
        <p:nvSpPr>
          <p:cNvPr id="340" name="Google Shape;340;p34"/>
          <p:cNvSpPr txBox="1">
            <a:spLocks noGrp="1"/>
          </p:cNvSpPr>
          <p:nvPr>
            <p:ph type="body" idx="1"/>
          </p:nvPr>
        </p:nvSpPr>
        <p:spPr>
          <a:xfrm>
            <a:off x="4245125" y="2460600"/>
            <a:ext cx="4454100" cy="1892400"/>
          </a:xfrm>
          <a:prstGeom prst="rect">
            <a:avLst/>
          </a:prstGeom>
        </p:spPr>
        <p:txBody>
          <a:bodyPr spcFirstLastPara="1" wrap="square" lIns="91425" tIns="91425" rIns="91425" bIns="91425" anchor="t" anchorCtr="0">
            <a:noAutofit/>
          </a:bodyPr>
          <a:lstStyle/>
          <a:p>
            <a:pPr marL="457200" lvl="0" indent="-311150" algn="l" rtl="0">
              <a:lnSpc>
                <a:spcPct val="90000"/>
              </a:lnSpc>
              <a:spcBef>
                <a:spcPts val="1000"/>
              </a:spcBef>
              <a:spcAft>
                <a:spcPts val="0"/>
              </a:spcAft>
              <a:buClr>
                <a:schemeClr val="lt1"/>
              </a:buClr>
              <a:buSzPts val="1300"/>
              <a:buChar char="●"/>
            </a:pPr>
            <a:r>
              <a:rPr lang="en-GB">
                <a:solidFill>
                  <a:schemeClr val="lt1"/>
                </a:solidFill>
              </a:rPr>
              <a:t>We will use this software to develop our android mobile application.</a:t>
            </a:r>
            <a:endParaRPr>
              <a:solidFill>
                <a:schemeClr val="lt1"/>
              </a:solidFill>
            </a:endParaRPr>
          </a:p>
          <a:p>
            <a:pPr marL="457200" lvl="0" indent="0" algn="l" rtl="0">
              <a:lnSpc>
                <a:spcPct val="90000"/>
              </a:lnSpc>
              <a:spcBef>
                <a:spcPts val="1000"/>
              </a:spcBef>
              <a:spcAft>
                <a:spcPts val="0"/>
              </a:spcAft>
              <a:buNone/>
            </a:pPr>
            <a:endParaRPr>
              <a:solidFill>
                <a:schemeClr val="lt1"/>
              </a:solidFill>
            </a:endParaRPr>
          </a:p>
          <a:p>
            <a:pPr marL="457200" lvl="0" indent="-311150" algn="l" rtl="0">
              <a:lnSpc>
                <a:spcPct val="90000"/>
              </a:lnSpc>
              <a:spcBef>
                <a:spcPts val="1000"/>
              </a:spcBef>
              <a:spcAft>
                <a:spcPts val="0"/>
              </a:spcAft>
              <a:buClr>
                <a:schemeClr val="lt1"/>
              </a:buClr>
              <a:buSzPts val="1300"/>
              <a:buChar char="●"/>
            </a:pPr>
            <a:r>
              <a:rPr lang="en-GB">
                <a:solidFill>
                  <a:schemeClr val="lt1"/>
                </a:solidFill>
              </a:rPr>
              <a:t>The app will use google machine learning api which is available in this software for barcode scanning.</a:t>
            </a:r>
            <a:endParaRPr>
              <a:solidFill>
                <a:schemeClr val="lt1"/>
              </a:solidFill>
            </a:endParaRPr>
          </a:p>
          <a:p>
            <a:pPr marL="0" lvl="0" indent="0" algn="l" rtl="0">
              <a:spcBef>
                <a:spcPts val="0"/>
              </a:spcBef>
              <a:spcAft>
                <a:spcPts val="1600"/>
              </a:spcAft>
              <a:buNone/>
            </a:pPr>
            <a:endParaRPr/>
          </a:p>
        </p:txBody>
      </p:sp>
      <p:sp>
        <p:nvSpPr>
          <p:cNvPr id="341" name="Google Shape;341;p34"/>
          <p:cNvSpPr txBox="1">
            <a:spLocks noGrp="1"/>
          </p:cNvSpPr>
          <p:nvPr>
            <p:ph type="body" idx="1"/>
          </p:nvPr>
        </p:nvSpPr>
        <p:spPr>
          <a:xfrm>
            <a:off x="2236950" y="757088"/>
            <a:ext cx="4222200" cy="7290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chemeClr val="lt1"/>
              </a:buClr>
              <a:buSzPts val="1300"/>
              <a:buChar char="●"/>
            </a:pPr>
            <a:r>
              <a:rPr lang="en-GB">
                <a:solidFill>
                  <a:schemeClr val="lt1"/>
                </a:solidFill>
              </a:rPr>
              <a:t>We will use this software for making graphs and visualisations</a:t>
            </a:r>
            <a:endParaRPr>
              <a:solidFill>
                <a:schemeClr val="lt1"/>
              </a:solidFill>
            </a:endParaRPr>
          </a:p>
        </p:txBody>
      </p:sp>
      <p:sp>
        <p:nvSpPr>
          <p:cNvPr id="342" name="Google Shape;342;p34"/>
          <p:cNvSpPr txBox="1">
            <a:spLocks noGrp="1"/>
          </p:cNvSpPr>
          <p:nvPr>
            <p:ph type="title"/>
          </p:nvPr>
        </p:nvSpPr>
        <p:spPr>
          <a:xfrm>
            <a:off x="876825" y="109125"/>
            <a:ext cx="3645900" cy="5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P5 JS: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Novelty of the Project</a:t>
            </a:r>
            <a:endParaRPr/>
          </a:p>
        </p:txBody>
      </p:sp>
      <p:sp>
        <p:nvSpPr>
          <p:cNvPr id="348" name="Google Shape;348;p35"/>
          <p:cNvSpPr txBox="1">
            <a:spLocks noGrp="1"/>
          </p:cNvSpPr>
          <p:nvPr>
            <p:ph type="body" idx="1"/>
          </p:nvPr>
        </p:nvSpPr>
        <p:spPr>
          <a:xfrm>
            <a:off x="3913975" y="1360125"/>
            <a:ext cx="5087100" cy="2843100"/>
          </a:xfrm>
          <a:prstGeom prst="rect">
            <a:avLst/>
          </a:prstGeom>
        </p:spPr>
        <p:txBody>
          <a:bodyPr spcFirstLastPara="1" wrap="square" lIns="91425" tIns="91425" rIns="91425" bIns="91425" anchor="t" anchorCtr="0">
            <a:noAutofit/>
          </a:bodyPr>
          <a:lstStyle/>
          <a:p>
            <a:pPr marL="609600" lvl="0" indent="-317500" algn="l" rtl="0">
              <a:spcBef>
                <a:spcPts val="0"/>
              </a:spcBef>
              <a:spcAft>
                <a:spcPts val="0"/>
              </a:spcAft>
              <a:buClr>
                <a:schemeClr val="lt1"/>
              </a:buClr>
              <a:buSzPts val="1400"/>
              <a:buFont typeface="Lato"/>
              <a:buChar char="●"/>
            </a:pPr>
            <a:r>
              <a:rPr lang="en-GB" sz="1400">
                <a:solidFill>
                  <a:schemeClr val="lt1"/>
                </a:solidFill>
              </a:rPr>
              <a:t>Multilingual(English/Hindi) support for Local level Market.​</a:t>
            </a:r>
            <a:endParaRPr sz="1400">
              <a:solidFill>
                <a:schemeClr val="lt1"/>
              </a:solidFill>
            </a:endParaRPr>
          </a:p>
          <a:p>
            <a:pPr marL="609600" lvl="0" indent="-317500" algn="l" rtl="0">
              <a:spcBef>
                <a:spcPts val="0"/>
              </a:spcBef>
              <a:spcAft>
                <a:spcPts val="0"/>
              </a:spcAft>
              <a:buClr>
                <a:schemeClr val="lt1"/>
              </a:buClr>
              <a:buSzPts val="1400"/>
              <a:buFont typeface="Lato"/>
              <a:buChar char="●"/>
            </a:pPr>
            <a:r>
              <a:rPr lang="en-GB" sz="1400">
                <a:solidFill>
                  <a:schemeClr val="lt1"/>
                </a:solidFill>
              </a:rPr>
              <a:t>Easy to maintain the stocks.​</a:t>
            </a:r>
            <a:endParaRPr sz="1400">
              <a:solidFill>
                <a:schemeClr val="lt1"/>
              </a:solidFill>
            </a:endParaRPr>
          </a:p>
          <a:p>
            <a:pPr marL="609600" lvl="0" indent="-317500" algn="l" rtl="0">
              <a:spcBef>
                <a:spcPts val="0"/>
              </a:spcBef>
              <a:spcAft>
                <a:spcPts val="0"/>
              </a:spcAft>
              <a:buClr>
                <a:schemeClr val="lt1"/>
              </a:buClr>
              <a:buSzPts val="1400"/>
              <a:buFont typeface="Lato"/>
              <a:buChar char="●"/>
            </a:pPr>
            <a:r>
              <a:rPr lang="en-GB" sz="1400">
                <a:solidFill>
                  <a:schemeClr val="lt1"/>
                </a:solidFill>
              </a:rPr>
              <a:t>Provides the better analysis of sales for each products.​</a:t>
            </a:r>
            <a:endParaRPr sz="1400">
              <a:solidFill>
                <a:schemeClr val="lt1"/>
              </a:solidFill>
            </a:endParaRPr>
          </a:p>
          <a:p>
            <a:pPr marL="609600" lvl="0" indent="-317500" algn="l" rtl="0">
              <a:spcBef>
                <a:spcPts val="0"/>
              </a:spcBef>
              <a:spcAft>
                <a:spcPts val="0"/>
              </a:spcAft>
              <a:buClr>
                <a:schemeClr val="lt1"/>
              </a:buClr>
              <a:buSzPts val="1400"/>
              <a:buFont typeface="Lato"/>
              <a:buChar char="●"/>
            </a:pPr>
            <a:r>
              <a:rPr lang="en-GB" sz="1400">
                <a:solidFill>
                  <a:schemeClr val="lt1"/>
                </a:solidFill>
              </a:rPr>
              <a:t>Invoice, the smart way.​</a:t>
            </a:r>
            <a:endParaRPr sz="1400">
              <a:solidFill>
                <a:schemeClr val="lt1"/>
              </a:solidFill>
            </a:endParaRPr>
          </a:p>
          <a:p>
            <a:pPr marL="609600" lvl="0" indent="-317500" algn="l" rtl="0">
              <a:spcBef>
                <a:spcPts val="0"/>
              </a:spcBef>
              <a:spcAft>
                <a:spcPts val="0"/>
              </a:spcAft>
              <a:buClr>
                <a:schemeClr val="lt1"/>
              </a:buClr>
              <a:buSzPts val="1400"/>
              <a:buFont typeface="Lato"/>
              <a:buChar char="●"/>
            </a:pPr>
            <a:r>
              <a:rPr lang="en-GB" sz="1400">
                <a:solidFill>
                  <a:schemeClr val="lt1"/>
                </a:solidFill>
              </a:rPr>
              <a:t>Minimize the Losses of Store.​</a:t>
            </a:r>
            <a:endParaRPr sz="1400">
              <a:solidFill>
                <a:schemeClr val="lt1"/>
              </a:solidFill>
            </a:endParaRPr>
          </a:p>
          <a:p>
            <a:pPr marL="609600" lvl="0" indent="-317500" algn="l" rtl="0">
              <a:spcBef>
                <a:spcPts val="0"/>
              </a:spcBef>
              <a:spcAft>
                <a:spcPts val="0"/>
              </a:spcAft>
              <a:buClr>
                <a:schemeClr val="lt1"/>
              </a:buClr>
              <a:buSzPts val="1400"/>
              <a:buFont typeface="Lato"/>
              <a:buChar char="●"/>
            </a:pPr>
            <a:r>
              <a:rPr lang="en-GB" sz="1400">
                <a:solidFill>
                  <a:schemeClr val="lt1"/>
                </a:solidFill>
              </a:rPr>
              <a:t>Easy accessible by any Android phone. No extra device needed. ​</a:t>
            </a:r>
            <a:endParaRPr sz="1400">
              <a:solidFill>
                <a:schemeClr val="lt1"/>
              </a:solidFill>
            </a:endParaRPr>
          </a:p>
          <a:p>
            <a:pPr marL="0" lvl="0" indent="0" algn="l" rtl="0">
              <a:spcBef>
                <a:spcPts val="0"/>
              </a:spcBef>
              <a:spcAft>
                <a:spcPts val="1600"/>
              </a:spcAft>
              <a:buNone/>
            </a:pPr>
            <a:endParaRPr sz="140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Real-Time Usage​</a:t>
            </a:r>
            <a:endParaRPr/>
          </a:p>
        </p:txBody>
      </p:sp>
      <p:sp>
        <p:nvSpPr>
          <p:cNvPr id="354" name="Google Shape;354;p36"/>
          <p:cNvSpPr txBox="1">
            <a:spLocks noGrp="1"/>
          </p:cNvSpPr>
          <p:nvPr>
            <p:ph type="body" idx="1"/>
          </p:nvPr>
        </p:nvSpPr>
        <p:spPr>
          <a:xfrm>
            <a:off x="4028600" y="1307850"/>
            <a:ext cx="4458000" cy="2346600"/>
          </a:xfrm>
          <a:prstGeom prst="rect">
            <a:avLst/>
          </a:prstGeom>
        </p:spPr>
        <p:txBody>
          <a:bodyPr spcFirstLastPara="1" wrap="square" lIns="91425" tIns="91425" rIns="91425" bIns="91425" anchor="t" anchorCtr="0">
            <a:noAutofit/>
          </a:bodyPr>
          <a:lstStyle/>
          <a:p>
            <a:pPr marL="609600" lvl="0" indent="-317500" algn="l" rtl="0">
              <a:spcBef>
                <a:spcPts val="0"/>
              </a:spcBef>
              <a:spcAft>
                <a:spcPts val="0"/>
              </a:spcAft>
              <a:buClr>
                <a:schemeClr val="lt1"/>
              </a:buClr>
              <a:buSzPts val="1400"/>
              <a:buFont typeface="Lato"/>
              <a:buChar char="●"/>
            </a:pPr>
            <a:r>
              <a:rPr lang="en-GB" sz="1400">
                <a:solidFill>
                  <a:schemeClr val="lt1"/>
                </a:solidFill>
              </a:rPr>
              <a:t>Automates Invoice production.​</a:t>
            </a:r>
            <a:endParaRPr sz="1400">
              <a:solidFill>
                <a:schemeClr val="lt1"/>
              </a:solidFill>
            </a:endParaRPr>
          </a:p>
          <a:p>
            <a:pPr marL="609600" lvl="0" indent="-317500" algn="l" rtl="0">
              <a:spcBef>
                <a:spcPts val="0"/>
              </a:spcBef>
              <a:spcAft>
                <a:spcPts val="0"/>
              </a:spcAft>
              <a:buClr>
                <a:schemeClr val="lt1"/>
              </a:buClr>
              <a:buSzPts val="1400"/>
              <a:buFont typeface="Lato"/>
              <a:buChar char="●"/>
            </a:pPr>
            <a:r>
              <a:rPr lang="en-GB" sz="1400">
                <a:solidFill>
                  <a:schemeClr val="lt1"/>
                </a:solidFill>
              </a:rPr>
              <a:t>Manages the stock.​</a:t>
            </a:r>
            <a:endParaRPr sz="1400">
              <a:solidFill>
                <a:schemeClr val="lt1"/>
              </a:solidFill>
            </a:endParaRPr>
          </a:p>
          <a:p>
            <a:pPr marL="609600" lvl="0" indent="-317500" algn="l" rtl="0">
              <a:spcBef>
                <a:spcPts val="0"/>
              </a:spcBef>
              <a:spcAft>
                <a:spcPts val="0"/>
              </a:spcAft>
              <a:buClr>
                <a:schemeClr val="lt1"/>
              </a:buClr>
              <a:buSzPts val="1400"/>
              <a:buFont typeface="Lato"/>
              <a:buChar char="●"/>
            </a:pPr>
            <a:r>
              <a:rPr lang="en-GB" sz="1400">
                <a:solidFill>
                  <a:schemeClr val="lt1"/>
                </a:solidFill>
              </a:rPr>
              <a:t>Checks the availability of Items.​</a:t>
            </a:r>
            <a:endParaRPr sz="1400">
              <a:solidFill>
                <a:schemeClr val="lt1"/>
              </a:solidFill>
            </a:endParaRPr>
          </a:p>
          <a:p>
            <a:pPr marL="609600" lvl="0" indent="-317500" algn="l" rtl="0">
              <a:spcBef>
                <a:spcPts val="0"/>
              </a:spcBef>
              <a:spcAft>
                <a:spcPts val="0"/>
              </a:spcAft>
              <a:buClr>
                <a:schemeClr val="lt1"/>
              </a:buClr>
              <a:buSzPts val="1400"/>
              <a:buFont typeface="Lato"/>
              <a:buChar char="●"/>
            </a:pPr>
            <a:r>
              <a:rPr lang="en-GB" sz="1400">
                <a:solidFill>
                  <a:schemeClr val="lt1"/>
                </a:solidFill>
              </a:rPr>
              <a:t>Gives the analysis of profit/loss of each products.​</a:t>
            </a:r>
            <a:endParaRPr sz="1400">
              <a:solidFill>
                <a:schemeClr val="lt1"/>
              </a:solidFill>
            </a:endParaRPr>
          </a:p>
          <a:p>
            <a:pPr marL="609600" lvl="0" indent="-317500" algn="l" rtl="0">
              <a:spcBef>
                <a:spcPts val="0"/>
              </a:spcBef>
              <a:spcAft>
                <a:spcPts val="0"/>
              </a:spcAft>
              <a:buClr>
                <a:schemeClr val="lt1"/>
              </a:buClr>
              <a:buSzPts val="1400"/>
              <a:buFont typeface="Lato"/>
              <a:buChar char="●"/>
            </a:pPr>
            <a:r>
              <a:rPr lang="en-GB" sz="1400">
                <a:solidFill>
                  <a:schemeClr val="lt1"/>
                </a:solidFill>
              </a:rPr>
              <a:t>Estimates Sales per month.​</a:t>
            </a:r>
            <a:endParaRPr sz="1400">
              <a:solidFill>
                <a:schemeClr val="lt1"/>
              </a:solidFill>
            </a:endParaRPr>
          </a:p>
          <a:p>
            <a:pPr marL="0" lvl="0" indent="0" algn="l" rtl="0">
              <a:spcBef>
                <a:spcPts val="0"/>
              </a:spcBef>
              <a:spcAft>
                <a:spcPts val="1600"/>
              </a:spcAft>
              <a:buNone/>
            </a:pPr>
            <a:endParaRPr sz="14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01250" y="63387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Group Members</a:t>
            </a:r>
            <a:endParaRPr/>
          </a:p>
        </p:txBody>
      </p:sp>
      <p:sp>
        <p:nvSpPr>
          <p:cNvPr id="235" name="Google Shape;235;p18"/>
          <p:cNvSpPr txBox="1"/>
          <p:nvPr/>
        </p:nvSpPr>
        <p:spPr>
          <a:xfrm>
            <a:off x="1299425" y="1944900"/>
            <a:ext cx="2454000" cy="140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latin typeface="Montserrat"/>
                <a:ea typeface="Montserrat"/>
                <a:cs typeface="Montserrat"/>
                <a:sym typeface="Montserrat"/>
              </a:rPr>
              <a:t>Jatin Singh</a:t>
            </a:r>
            <a:endParaRPr>
              <a:solidFill>
                <a:schemeClr val="lt1"/>
              </a:solidFill>
              <a:latin typeface="Montserrat"/>
              <a:ea typeface="Montserrat"/>
              <a:cs typeface="Montserrat"/>
              <a:sym typeface="Montserrat"/>
            </a:endParaRPr>
          </a:p>
          <a:p>
            <a:pPr marL="0" lvl="0" indent="0" algn="l" rtl="0">
              <a:spcBef>
                <a:spcPts val="0"/>
              </a:spcBef>
              <a:spcAft>
                <a:spcPts val="0"/>
              </a:spcAft>
              <a:buNone/>
            </a:pPr>
            <a:r>
              <a:rPr lang="en-GB">
                <a:solidFill>
                  <a:schemeClr val="lt1"/>
                </a:solidFill>
                <a:latin typeface="Montserrat"/>
                <a:ea typeface="Montserrat"/>
                <a:cs typeface="Montserrat"/>
                <a:sym typeface="Montserrat"/>
              </a:rPr>
              <a:t>Ashish Jose</a:t>
            </a:r>
            <a:endParaRPr>
              <a:solidFill>
                <a:schemeClr val="lt1"/>
              </a:solidFill>
              <a:latin typeface="Montserrat"/>
              <a:ea typeface="Montserrat"/>
              <a:cs typeface="Montserrat"/>
              <a:sym typeface="Montserrat"/>
            </a:endParaRPr>
          </a:p>
          <a:p>
            <a:pPr marL="0" lvl="0" indent="0" algn="l" rtl="0">
              <a:spcBef>
                <a:spcPts val="0"/>
              </a:spcBef>
              <a:spcAft>
                <a:spcPts val="0"/>
              </a:spcAft>
              <a:buNone/>
            </a:pPr>
            <a:r>
              <a:rPr lang="en-GB">
                <a:solidFill>
                  <a:schemeClr val="lt1"/>
                </a:solidFill>
                <a:latin typeface="Montserrat"/>
                <a:ea typeface="Montserrat"/>
                <a:cs typeface="Montserrat"/>
                <a:sym typeface="Montserrat"/>
              </a:rPr>
              <a:t>Himanshi Panwar</a:t>
            </a:r>
            <a:endParaRPr>
              <a:solidFill>
                <a:schemeClr val="lt1"/>
              </a:solidFill>
              <a:latin typeface="Montserrat"/>
              <a:ea typeface="Montserrat"/>
              <a:cs typeface="Montserrat"/>
              <a:sym typeface="Montserrat"/>
            </a:endParaRPr>
          </a:p>
          <a:p>
            <a:pPr marL="0" lvl="0" indent="0" algn="l" rtl="0">
              <a:spcBef>
                <a:spcPts val="0"/>
              </a:spcBef>
              <a:spcAft>
                <a:spcPts val="0"/>
              </a:spcAft>
              <a:buNone/>
            </a:pPr>
            <a:r>
              <a:rPr lang="en-GB">
                <a:solidFill>
                  <a:schemeClr val="lt1"/>
                </a:solidFill>
                <a:latin typeface="Montserrat"/>
                <a:ea typeface="Montserrat"/>
                <a:cs typeface="Montserrat"/>
                <a:sym typeface="Montserrat"/>
              </a:rPr>
              <a:t>Akshay Mathew</a:t>
            </a:r>
            <a:endParaRPr>
              <a:solidFill>
                <a:schemeClr val="lt1"/>
              </a:solidFill>
              <a:latin typeface="Montserrat"/>
              <a:ea typeface="Montserrat"/>
              <a:cs typeface="Montserrat"/>
              <a:sym typeface="Montserrat"/>
            </a:endParaRPr>
          </a:p>
          <a:p>
            <a:pPr marL="0" lvl="0" indent="0" algn="l" rtl="0">
              <a:spcBef>
                <a:spcPts val="0"/>
              </a:spcBef>
              <a:spcAft>
                <a:spcPts val="0"/>
              </a:spcAft>
              <a:buNone/>
            </a:pPr>
            <a:r>
              <a:rPr lang="en-GB">
                <a:solidFill>
                  <a:schemeClr val="lt1"/>
                </a:solidFill>
                <a:latin typeface="Montserrat"/>
                <a:ea typeface="Montserrat"/>
                <a:cs typeface="Montserrat"/>
                <a:sym typeface="Montserrat"/>
              </a:rPr>
              <a:t>Shubh Shubhankar</a:t>
            </a:r>
            <a:endParaRPr>
              <a:solidFill>
                <a:schemeClr val="lt1"/>
              </a:solidFill>
              <a:latin typeface="Montserrat"/>
              <a:ea typeface="Montserrat"/>
              <a:cs typeface="Montserrat"/>
              <a:sym typeface="Montserrat"/>
            </a:endParaRPr>
          </a:p>
        </p:txBody>
      </p:sp>
      <p:sp>
        <p:nvSpPr>
          <p:cNvPr id="236" name="Google Shape;236;p18"/>
          <p:cNvSpPr txBox="1"/>
          <p:nvPr/>
        </p:nvSpPr>
        <p:spPr>
          <a:xfrm>
            <a:off x="4884400" y="1868100"/>
            <a:ext cx="2454000" cy="140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latin typeface="Montserrat"/>
                <a:ea typeface="Montserrat"/>
                <a:cs typeface="Montserrat"/>
                <a:sym typeface="Montserrat"/>
              </a:rPr>
              <a:t>20BCE10019</a:t>
            </a:r>
            <a:endParaRPr>
              <a:solidFill>
                <a:schemeClr val="lt1"/>
              </a:solidFill>
              <a:latin typeface="Montserrat"/>
              <a:ea typeface="Montserrat"/>
              <a:cs typeface="Montserrat"/>
              <a:sym typeface="Montserrat"/>
            </a:endParaRPr>
          </a:p>
          <a:p>
            <a:pPr marL="0" lvl="0" indent="0" algn="l" rtl="0">
              <a:spcBef>
                <a:spcPts val="0"/>
              </a:spcBef>
              <a:spcAft>
                <a:spcPts val="0"/>
              </a:spcAft>
              <a:buNone/>
            </a:pPr>
            <a:r>
              <a:rPr lang="en-GB">
                <a:solidFill>
                  <a:schemeClr val="lt1"/>
                </a:solidFill>
                <a:latin typeface="Montserrat"/>
                <a:ea typeface="Montserrat"/>
                <a:cs typeface="Montserrat"/>
                <a:sym typeface="Montserrat"/>
              </a:rPr>
              <a:t>20BCE10286</a:t>
            </a:r>
            <a:endParaRPr>
              <a:solidFill>
                <a:schemeClr val="lt1"/>
              </a:solidFill>
              <a:latin typeface="Montserrat"/>
              <a:ea typeface="Montserrat"/>
              <a:cs typeface="Montserrat"/>
              <a:sym typeface="Montserrat"/>
            </a:endParaRPr>
          </a:p>
          <a:p>
            <a:pPr marL="0" lvl="0" indent="0" algn="l" rtl="0">
              <a:spcBef>
                <a:spcPts val="0"/>
              </a:spcBef>
              <a:spcAft>
                <a:spcPts val="0"/>
              </a:spcAft>
              <a:buNone/>
            </a:pPr>
            <a:r>
              <a:rPr lang="en-GB">
                <a:solidFill>
                  <a:schemeClr val="lt1"/>
                </a:solidFill>
                <a:latin typeface="Montserrat"/>
                <a:ea typeface="Montserrat"/>
                <a:cs typeface="Montserrat"/>
                <a:sym typeface="Montserrat"/>
              </a:rPr>
              <a:t>20BCE10247</a:t>
            </a:r>
            <a:endParaRPr>
              <a:solidFill>
                <a:schemeClr val="lt1"/>
              </a:solidFill>
              <a:latin typeface="Montserrat"/>
              <a:ea typeface="Montserrat"/>
              <a:cs typeface="Montserrat"/>
              <a:sym typeface="Montserrat"/>
            </a:endParaRPr>
          </a:p>
          <a:p>
            <a:pPr marL="0" lvl="0" indent="0" algn="l" rtl="0">
              <a:spcBef>
                <a:spcPts val="0"/>
              </a:spcBef>
              <a:spcAft>
                <a:spcPts val="0"/>
              </a:spcAft>
              <a:buNone/>
            </a:pPr>
            <a:r>
              <a:rPr lang="en-GB">
                <a:solidFill>
                  <a:schemeClr val="lt1"/>
                </a:solidFill>
                <a:latin typeface="Montserrat"/>
                <a:ea typeface="Montserrat"/>
                <a:cs typeface="Montserrat"/>
                <a:sym typeface="Montserrat"/>
              </a:rPr>
              <a:t>20BCE10237</a:t>
            </a:r>
            <a:endParaRPr>
              <a:solidFill>
                <a:schemeClr val="lt1"/>
              </a:solidFill>
              <a:latin typeface="Montserrat"/>
              <a:ea typeface="Montserrat"/>
              <a:cs typeface="Montserrat"/>
              <a:sym typeface="Montserrat"/>
            </a:endParaRPr>
          </a:p>
          <a:p>
            <a:pPr marL="0" lvl="0" indent="0" algn="l" rtl="0">
              <a:spcBef>
                <a:spcPts val="0"/>
              </a:spcBef>
              <a:spcAft>
                <a:spcPts val="0"/>
              </a:spcAft>
              <a:buNone/>
            </a:pPr>
            <a:r>
              <a:rPr lang="en-GB">
                <a:solidFill>
                  <a:schemeClr val="lt1"/>
                </a:solidFill>
                <a:latin typeface="Montserrat"/>
                <a:ea typeface="Montserrat"/>
                <a:cs typeface="Montserrat"/>
                <a:sym typeface="Montserrat"/>
              </a:rPr>
              <a:t>20BCE11025</a:t>
            </a:r>
            <a:endParaRPr>
              <a:solidFill>
                <a:schemeClr val="lt1"/>
              </a:solidFill>
              <a:latin typeface="Montserrat"/>
              <a:ea typeface="Montserrat"/>
              <a:cs typeface="Montserrat"/>
              <a:sym typeface="Montserrat"/>
            </a:endParaRPr>
          </a:p>
          <a:p>
            <a:pPr marL="0" lvl="0" indent="0" algn="l" rtl="0">
              <a:spcBef>
                <a:spcPts val="0"/>
              </a:spcBef>
              <a:spcAft>
                <a:spcPts val="0"/>
              </a:spcAft>
              <a:buNone/>
            </a:pPr>
            <a:endParaRPr>
              <a:solidFill>
                <a:schemeClr val="lt1"/>
              </a:solidFill>
              <a:latin typeface="Montserrat"/>
              <a:ea typeface="Montserrat"/>
              <a:cs typeface="Montserrat"/>
              <a:sym typeface="Montserrat"/>
            </a:endParaRPr>
          </a:p>
          <a:p>
            <a:pPr marL="0" lvl="0" indent="0" algn="l" rtl="0">
              <a:spcBef>
                <a:spcPts val="0"/>
              </a:spcBef>
              <a:spcAft>
                <a:spcPts val="0"/>
              </a:spcAft>
              <a:buNone/>
            </a:pPr>
            <a:endParaRPr>
              <a:solidFill>
                <a:schemeClr val="lt1"/>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Objective :</a:t>
            </a:r>
            <a:endParaRPr/>
          </a:p>
        </p:txBody>
      </p:sp>
      <p:sp>
        <p:nvSpPr>
          <p:cNvPr id="360" name="Google Shape;360;p37"/>
          <p:cNvSpPr txBox="1">
            <a:spLocks noGrp="1"/>
          </p:cNvSpPr>
          <p:nvPr>
            <p:ph type="body" idx="1"/>
          </p:nvPr>
        </p:nvSpPr>
        <p:spPr>
          <a:xfrm>
            <a:off x="3568900" y="1428550"/>
            <a:ext cx="4318500" cy="1766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To  help the shopkeepers to maintain their stocks easily.</a:t>
            </a:r>
            <a:endParaRPr/>
          </a:p>
          <a:p>
            <a:pPr marL="457200" lvl="0" indent="-311150" algn="l" rtl="0">
              <a:spcBef>
                <a:spcPts val="0"/>
              </a:spcBef>
              <a:spcAft>
                <a:spcPts val="0"/>
              </a:spcAft>
              <a:buSzPts val="1300"/>
              <a:buChar char="●"/>
            </a:pPr>
            <a:r>
              <a:rPr lang="en-GB"/>
              <a:t>To provide ease to shopkeepers by allowing them to use the software in their own local language i.e Hindi.</a:t>
            </a:r>
            <a:endParaRPr/>
          </a:p>
          <a:p>
            <a:pPr marL="457200" lvl="0" indent="-311150" algn="l" rtl="0">
              <a:spcBef>
                <a:spcPts val="0"/>
              </a:spcBef>
              <a:spcAft>
                <a:spcPts val="0"/>
              </a:spcAft>
              <a:buSzPts val="1300"/>
              <a:buChar char="●"/>
            </a:pPr>
            <a:r>
              <a:rPr lang="en-GB"/>
              <a:t>To promote their business by providing them the  exact data of their profits or losses.</a:t>
            </a:r>
            <a:endParaRPr/>
          </a:p>
          <a:p>
            <a:pPr marL="0" lvl="0" indent="0" algn="l" rtl="0">
              <a:spcBef>
                <a:spcPts val="1600"/>
              </a:spcBef>
              <a:spcAft>
                <a:spcPts val="160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38"/>
          <p:cNvSpPr txBox="1">
            <a:spLocks noGrp="1"/>
          </p:cNvSpPr>
          <p:nvPr>
            <p:ph type="title" idx="2"/>
          </p:nvPr>
        </p:nvSpPr>
        <p:spPr>
          <a:xfrm>
            <a:off x="1370950" y="737525"/>
            <a:ext cx="65304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Overall Architecture And Flow Diagram: </a:t>
            </a:r>
            <a:endParaRPr sz="2400"/>
          </a:p>
          <a:p>
            <a:pPr marL="0" lvl="0" indent="0" algn="l" rtl="0">
              <a:spcBef>
                <a:spcPts val="0"/>
              </a:spcBef>
              <a:spcAft>
                <a:spcPts val="0"/>
              </a:spcAft>
              <a:buNone/>
            </a:pPr>
            <a:endParaRPr/>
          </a:p>
        </p:txBody>
      </p:sp>
      <p:pic>
        <p:nvPicPr>
          <p:cNvPr id="366" name="Google Shape;366;p38"/>
          <p:cNvPicPr preferRelativeResize="0"/>
          <p:nvPr/>
        </p:nvPicPr>
        <p:blipFill rotWithShape="1">
          <a:blip r:embed="rId3">
            <a:alphaModFix/>
          </a:blip>
          <a:srcRect l="-893" r="4777" b="5535"/>
          <a:stretch/>
        </p:blipFill>
        <p:spPr>
          <a:xfrm>
            <a:off x="1890763" y="2080125"/>
            <a:ext cx="5255526" cy="24331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9"/>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image in the previous slide shows the connection between the mobile phone and the desktop application of our project.</a:t>
            </a:r>
            <a:endParaRPr/>
          </a:p>
          <a:p>
            <a:pPr marL="0" lvl="0" indent="0" algn="l" rtl="0">
              <a:spcBef>
                <a:spcPts val="1600"/>
              </a:spcBef>
              <a:spcAft>
                <a:spcPts val="1600"/>
              </a:spcAft>
              <a:buNone/>
            </a:pPr>
            <a:r>
              <a:rPr lang="en-GB"/>
              <a:t>With the help of mobile we will scan the barcodes and the information of the product will be sent to the desktop application with the help of local internet connection.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grpSp>
        <p:nvGrpSpPr>
          <p:cNvPr id="376" name="Google Shape;376;p40"/>
          <p:cNvGrpSpPr/>
          <p:nvPr/>
        </p:nvGrpSpPr>
        <p:grpSpPr>
          <a:xfrm>
            <a:off x="3261863" y="550663"/>
            <a:ext cx="2135894" cy="4042172"/>
            <a:chOff x="3983627" y="1676395"/>
            <a:chExt cx="1449538" cy="2881914"/>
          </a:xfrm>
        </p:grpSpPr>
        <p:sp>
          <p:nvSpPr>
            <p:cNvPr id="377" name="Google Shape;377;p40"/>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0"/>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0"/>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40"/>
          <p:cNvSpPr/>
          <p:nvPr/>
        </p:nvSpPr>
        <p:spPr>
          <a:xfrm flipH="1">
            <a:off x="3735442" y="1117572"/>
            <a:ext cx="1659300" cy="27657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81" name="Google Shape;381;p40"/>
          <p:cNvPicPr preferRelativeResize="0"/>
          <p:nvPr/>
        </p:nvPicPr>
        <p:blipFill>
          <a:blip r:embed="rId3">
            <a:alphaModFix/>
          </a:blip>
          <a:stretch>
            <a:fillRect/>
          </a:stretch>
        </p:blipFill>
        <p:spPr>
          <a:xfrm>
            <a:off x="3261863" y="746250"/>
            <a:ext cx="2135875" cy="3422799"/>
          </a:xfrm>
          <a:prstGeom prst="rect">
            <a:avLst/>
          </a:prstGeom>
          <a:noFill/>
          <a:ln>
            <a:noFill/>
          </a:ln>
        </p:spPr>
      </p:pic>
      <p:pic>
        <p:nvPicPr>
          <p:cNvPr id="382" name="Google Shape;382;p40" descr="QR code - Wikipedia"/>
          <p:cNvPicPr preferRelativeResize="0"/>
          <p:nvPr/>
        </p:nvPicPr>
        <p:blipFill>
          <a:blip r:embed="rId4">
            <a:alphaModFix/>
          </a:blip>
          <a:stretch>
            <a:fillRect/>
          </a:stretch>
        </p:blipFill>
        <p:spPr>
          <a:xfrm>
            <a:off x="3648812" y="1423600"/>
            <a:ext cx="1362000" cy="13620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grpSp>
        <p:nvGrpSpPr>
          <p:cNvPr id="387" name="Google Shape;387;p41"/>
          <p:cNvGrpSpPr/>
          <p:nvPr/>
        </p:nvGrpSpPr>
        <p:grpSpPr>
          <a:xfrm>
            <a:off x="1060377" y="213329"/>
            <a:ext cx="7106677" cy="4716856"/>
            <a:chOff x="3553042" y="1657806"/>
            <a:chExt cx="3461100" cy="2671532"/>
          </a:xfrm>
        </p:grpSpPr>
        <p:sp>
          <p:nvSpPr>
            <p:cNvPr id="388" name="Google Shape;388;p41"/>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1"/>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1"/>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1"/>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1"/>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1"/>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 name="Google Shape;396;p41"/>
          <p:cNvSpPr/>
          <p:nvPr/>
        </p:nvSpPr>
        <p:spPr>
          <a:xfrm flipH="1">
            <a:off x="2886886" y="1330368"/>
            <a:ext cx="3355200" cy="1909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7" name="Google Shape;397;p41"/>
          <p:cNvPicPr preferRelativeResize="0"/>
          <p:nvPr/>
        </p:nvPicPr>
        <p:blipFill rotWithShape="1">
          <a:blip r:embed="rId3">
            <a:alphaModFix/>
          </a:blip>
          <a:srcRect l="-410" r="409"/>
          <a:stretch/>
        </p:blipFill>
        <p:spPr>
          <a:xfrm>
            <a:off x="1074288" y="299000"/>
            <a:ext cx="6995424" cy="33479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42"/>
          <p:cNvSpPr txBox="1">
            <a:spLocks noGrp="1"/>
          </p:cNvSpPr>
          <p:nvPr>
            <p:ph type="title"/>
          </p:nvPr>
        </p:nvSpPr>
        <p:spPr>
          <a:xfrm>
            <a:off x="1154875" y="322525"/>
            <a:ext cx="7222200" cy="99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a:t>Complete Module Split up with the help of</a:t>
            </a:r>
            <a:endParaRPr sz="2200"/>
          </a:p>
          <a:p>
            <a:pPr marL="0" lvl="0" indent="0" algn="l" rtl="0">
              <a:spcBef>
                <a:spcPts val="0"/>
              </a:spcBef>
              <a:spcAft>
                <a:spcPts val="0"/>
              </a:spcAft>
              <a:buNone/>
            </a:pPr>
            <a:r>
              <a:rPr lang="en-GB" sz="2200"/>
              <a:t>Circle Diagram:</a:t>
            </a:r>
            <a:endParaRPr sz="2200"/>
          </a:p>
        </p:txBody>
      </p:sp>
      <p:sp>
        <p:nvSpPr>
          <p:cNvPr id="403" name="Google Shape;403;p42"/>
          <p:cNvSpPr txBox="1"/>
          <p:nvPr/>
        </p:nvSpPr>
        <p:spPr>
          <a:xfrm>
            <a:off x="812750" y="1907325"/>
            <a:ext cx="2053200" cy="66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Lato"/>
                <a:ea typeface="Lato"/>
                <a:cs typeface="Lato"/>
                <a:sym typeface="Lato"/>
              </a:rPr>
              <a:t>Design </a:t>
            </a:r>
            <a:endParaRPr>
              <a:latin typeface="Lato"/>
              <a:ea typeface="Lato"/>
              <a:cs typeface="Lato"/>
              <a:sym typeface="Lato"/>
            </a:endParaRPr>
          </a:p>
        </p:txBody>
      </p:sp>
      <p:sp>
        <p:nvSpPr>
          <p:cNvPr id="404" name="Google Shape;404;p42"/>
          <p:cNvSpPr txBox="1"/>
          <p:nvPr/>
        </p:nvSpPr>
        <p:spPr>
          <a:xfrm>
            <a:off x="785125" y="3386425"/>
            <a:ext cx="2005800" cy="60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Lato"/>
                <a:ea typeface="Lato"/>
                <a:cs typeface="Lato"/>
                <a:sym typeface="Lato"/>
              </a:rPr>
              <a:t>Development</a:t>
            </a:r>
            <a:endParaRPr>
              <a:latin typeface="Lato"/>
              <a:ea typeface="Lato"/>
              <a:cs typeface="Lato"/>
              <a:sym typeface="Lato"/>
            </a:endParaRPr>
          </a:p>
        </p:txBody>
      </p:sp>
      <p:sp>
        <p:nvSpPr>
          <p:cNvPr id="405" name="Google Shape;405;p42"/>
          <p:cNvSpPr txBox="1"/>
          <p:nvPr/>
        </p:nvSpPr>
        <p:spPr>
          <a:xfrm>
            <a:off x="6384125" y="1870725"/>
            <a:ext cx="2386500" cy="73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latin typeface="Lato"/>
                <a:ea typeface="Lato"/>
                <a:cs typeface="Lato"/>
                <a:sym typeface="Lato"/>
              </a:rPr>
              <a:t>Performance Improvement</a:t>
            </a:r>
            <a:endParaRPr>
              <a:latin typeface="Lato"/>
              <a:ea typeface="Lato"/>
              <a:cs typeface="Lato"/>
              <a:sym typeface="Lato"/>
            </a:endParaRPr>
          </a:p>
        </p:txBody>
      </p:sp>
      <p:sp>
        <p:nvSpPr>
          <p:cNvPr id="406" name="Google Shape;406;p42"/>
          <p:cNvSpPr txBox="1"/>
          <p:nvPr/>
        </p:nvSpPr>
        <p:spPr>
          <a:xfrm>
            <a:off x="6437575" y="3320125"/>
            <a:ext cx="2386500" cy="73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Lato"/>
                <a:ea typeface="Lato"/>
                <a:cs typeface="Lato"/>
                <a:sym typeface="Lato"/>
              </a:rPr>
              <a:t>Feedback from Clients</a:t>
            </a:r>
            <a:endParaRPr>
              <a:latin typeface="Lato"/>
              <a:ea typeface="Lato"/>
              <a:cs typeface="Lato"/>
              <a:sym typeface="Lato"/>
            </a:endParaRPr>
          </a:p>
        </p:txBody>
      </p:sp>
      <p:cxnSp>
        <p:nvCxnSpPr>
          <p:cNvPr id="407" name="Google Shape;407;p42"/>
          <p:cNvCxnSpPr/>
          <p:nvPr/>
        </p:nvCxnSpPr>
        <p:spPr>
          <a:xfrm flipH="1">
            <a:off x="780745" y="16418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408" name="Google Shape;408;p42"/>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409" name="Google Shape;409;p42"/>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410" name="Google Shape;410;p42"/>
          <p:cNvCxnSpPr/>
          <p:nvPr/>
        </p:nvCxnSpPr>
        <p:spPr>
          <a:xfrm flipH="1">
            <a:off x="780745" y="445517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411" name="Google Shape;411;p42"/>
          <p:cNvSpPr/>
          <p:nvPr/>
        </p:nvSpPr>
        <p:spPr>
          <a:xfrm>
            <a:off x="3185298" y="1655708"/>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2"/>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2"/>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2"/>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 name="Google Shape;415;p42"/>
          <p:cNvGrpSpPr/>
          <p:nvPr/>
        </p:nvGrpSpPr>
        <p:grpSpPr>
          <a:xfrm>
            <a:off x="3078687" y="2700858"/>
            <a:ext cx="737729" cy="737729"/>
            <a:chOff x="2920647" y="2157958"/>
            <a:chExt cx="827700" cy="827700"/>
          </a:xfrm>
        </p:grpSpPr>
        <p:sp>
          <p:nvSpPr>
            <p:cNvPr id="416" name="Google Shape;416;p42"/>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2"/>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42"/>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419" name="Google Shape;419;p42"/>
          <p:cNvGrpSpPr/>
          <p:nvPr/>
        </p:nvGrpSpPr>
        <p:grpSpPr>
          <a:xfrm rot="-5400000">
            <a:off x="4225338" y="3802929"/>
            <a:ext cx="737729" cy="737729"/>
            <a:chOff x="2920647" y="2157958"/>
            <a:chExt cx="827700" cy="827700"/>
          </a:xfrm>
        </p:grpSpPr>
        <p:sp>
          <p:nvSpPr>
            <p:cNvPr id="420" name="Google Shape;420;p42"/>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2"/>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42"/>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423" name="Google Shape;423;p42"/>
          <p:cNvGrpSpPr/>
          <p:nvPr/>
        </p:nvGrpSpPr>
        <p:grpSpPr>
          <a:xfrm>
            <a:off x="5313093" y="2700655"/>
            <a:ext cx="737804" cy="737804"/>
            <a:chOff x="5428888" y="2158023"/>
            <a:chExt cx="828900" cy="828900"/>
          </a:xfrm>
        </p:grpSpPr>
        <p:sp>
          <p:nvSpPr>
            <p:cNvPr id="424" name="Google Shape;424;p42"/>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2"/>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 name="Google Shape;426;p42"/>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427" name="Google Shape;427;p42"/>
          <p:cNvGrpSpPr/>
          <p:nvPr/>
        </p:nvGrpSpPr>
        <p:grpSpPr>
          <a:xfrm rot="5400000">
            <a:off x="4193370" y="1569752"/>
            <a:ext cx="737729" cy="737729"/>
            <a:chOff x="2920647" y="2157958"/>
            <a:chExt cx="827700" cy="827700"/>
          </a:xfrm>
        </p:grpSpPr>
        <p:sp>
          <p:nvSpPr>
            <p:cNvPr id="428" name="Google Shape;428;p42"/>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2"/>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42"/>
          <p:cNvSpPr txBox="1"/>
          <p:nvPr/>
        </p:nvSpPr>
        <p:spPr>
          <a:xfrm>
            <a:off x="4307731" y="17396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431" name="Google Shape;431;p42"/>
          <p:cNvSpPr/>
          <p:nvPr/>
        </p:nvSpPr>
        <p:spPr>
          <a:xfrm>
            <a:off x="37791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grpSp>
        <p:nvGrpSpPr>
          <p:cNvPr id="436" name="Google Shape;436;p43"/>
          <p:cNvGrpSpPr/>
          <p:nvPr/>
        </p:nvGrpSpPr>
        <p:grpSpPr>
          <a:xfrm>
            <a:off x="2567671" y="916208"/>
            <a:ext cx="4008646" cy="3073063"/>
            <a:chOff x="3553042" y="1657806"/>
            <a:chExt cx="3461100" cy="2671532"/>
          </a:xfrm>
        </p:grpSpPr>
        <p:sp>
          <p:nvSpPr>
            <p:cNvPr id="437" name="Google Shape;437;p43"/>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3"/>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3"/>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3"/>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 name="Google Shape;445;p43"/>
          <p:cNvSpPr/>
          <p:nvPr/>
        </p:nvSpPr>
        <p:spPr>
          <a:xfrm flipH="1">
            <a:off x="5291192" y="291794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46" name="Google Shape;446;p43"/>
          <p:cNvPicPr preferRelativeResize="0"/>
          <p:nvPr/>
        </p:nvPicPr>
        <p:blipFill>
          <a:blip r:embed="rId3">
            <a:alphaModFix/>
          </a:blip>
          <a:stretch>
            <a:fillRect/>
          </a:stretch>
        </p:blipFill>
        <p:spPr>
          <a:xfrm>
            <a:off x="2538800" y="986050"/>
            <a:ext cx="4056575" cy="2200450"/>
          </a:xfrm>
          <a:prstGeom prst="rect">
            <a:avLst/>
          </a:prstGeom>
          <a:noFill/>
          <a:ln>
            <a:noFill/>
          </a:ln>
        </p:spPr>
      </p:pic>
      <p:sp>
        <p:nvSpPr>
          <p:cNvPr id="447" name="Google Shape;447;p43"/>
          <p:cNvSpPr txBox="1">
            <a:spLocks noGrp="1"/>
          </p:cNvSpPr>
          <p:nvPr>
            <p:ph type="title"/>
          </p:nvPr>
        </p:nvSpPr>
        <p:spPr>
          <a:xfrm>
            <a:off x="3343950" y="1744375"/>
            <a:ext cx="2456100" cy="69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u="sng">
                <a:solidFill>
                  <a:schemeClr val="dk1"/>
                </a:solidFill>
              </a:rPr>
              <a:t>Thank you</a:t>
            </a:r>
            <a:r>
              <a:rPr lang="en-GB" b="1">
                <a:solidFill>
                  <a:schemeClr val="dk1"/>
                </a:solidFill>
              </a:rPr>
              <a:t> !</a:t>
            </a:r>
            <a:endParaRPr b="1">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9"/>
          <p:cNvSpPr txBox="1">
            <a:spLocks noGrp="1"/>
          </p:cNvSpPr>
          <p:nvPr>
            <p:ph type="title"/>
          </p:nvPr>
        </p:nvSpPr>
        <p:spPr>
          <a:xfrm>
            <a:off x="1201250" y="633875"/>
            <a:ext cx="38676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Contents</a:t>
            </a:r>
            <a:endParaRPr/>
          </a:p>
        </p:txBody>
      </p:sp>
      <p:sp>
        <p:nvSpPr>
          <p:cNvPr id="242" name="Google Shape;242;p19"/>
          <p:cNvSpPr txBox="1"/>
          <p:nvPr/>
        </p:nvSpPr>
        <p:spPr>
          <a:xfrm>
            <a:off x="2860650" y="1918975"/>
            <a:ext cx="3018300" cy="197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500">
                <a:solidFill>
                  <a:schemeClr val="lt1"/>
                </a:solidFill>
                <a:latin typeface="Lato"/>
                <a:ea typeface="Lato"/>
                <a:cs typeface="Lato"/>
                <a:sym typeface="Lato"/>
              </a:rPr>
              <a:t>Overview</a:t>
            </a:r>
            <a:endParaRPr sz="1500">
              <a:solidFill>
                <a:schemeClr val="lt1"/>
              </a:solidFill>
              <a:latin typeface="Lato"/>
              <a:ea typeface="Lato"/>
              <a:cs typeface="Lato"/>
              <a:sym typeface="Lato"/>
            </a:endParaRPr>
          </a:p>
          <a:p>
            <a:pPr marL="0" lvl="0" indent="0" algn="l" rtl="0">
              <a:spcBef>
                <a:spcPts val="0"/>
              </a:spcBef>
              <a:spcAft>
                <a:spcPts val="0"/>
              </a:spcAft>
              <a:buNone/>
            </a:pPr>
            <a:r>
              <a:rPr lang="en-GB" sz="1500">
                <a:solidFill>
                  <a:schemeClr val="lt1"/>
                </a:solidFill>
                <a:latin typeface="Lato"/>
                <a:ea typeface="Lato"/>
                <a:cs typeface="Lato"/>
                <a:sym typeface="Lato"/>
              </a:rPr>
              <a:t>Limitations</a:t>
            </a:r>
            <a:endParaRPr sz="1500">
              <a:solidFill>
                <a:schemeClr val="lt1"/>
              </a:solidFill>
              <a:latin typeface="Lato"/>
              <a:ea typeface="Lato"/>
              <a:cs typeface="Lato"/>
              <a:sym typeface="Lato"/>
            </a:endParaRPr>
          </a:p>
          <a:p>
            <a:pPr marL="0" lvl="0" indent="0" algn="l" rtl="0">
              <a:spcBef>
                <a:spcPts val="0"/>
              </a:spcBef>
              <a:spcAft>
                <a:spcPts val="0"/>
              </a:spcAft>
              <a:buNone/>
            </a:pPr>
            <a:r>
              <a:rPr lang="en-GB" sz="1500">
                <a:solidFill>
                  <a:schemeClr val="lt1"/>
                </a:solidFill>
                <a:latin typeface="Lato"/>
                <a:ea typeface="Lato"/>
                <a:cs typeface="Lato"/>
                <a:sym typeface="Lato"/>
              </a:rPr>
              <a:t>Proposed work and methodology</a:t>
            </a:r>
            <a:endParaRPr sz="1500">
              <a:solidFill>
                <a:schemeClr val="lt1"/>
              </a:solidFill>
              <a:latin typeface="Lato"/>
              <a:ea typeface="Lato"/>
              <a:cs typeface="Lato"/>
              <a:sym typeface="Lato"/>
            </a:endParaRPr>
          </a:p>
          <a:p>
            <a:pPr marL="0" lvl="0" indent="0" algn="l" rtl="0">
              <a:spcBef>
                <a:spcPts val="0"/>
              </a:spcBef>
              <a:spcAft>
                <a:spcPts val="0"/>
              </a:spcAft>
              <a:buNone/>
            </a:pPr>
            <a:r>
              <a:rPr lang="en-GB" sz="1500">
                <a:solidFill>
                  <a:schemeClr val="lt1"/>
                </a:solidFill>
                <a:latin typeface="Lato"/>
                <a:ea typeface="Lato"/>
                <a:cs typeface="Lato"/>
                <a:sym typeface="Lato"/>
              </a:rPr>
              <a:t>Hardware and Software</a:t>
            </a:r>
            <a:endParaRPr sz="1500">
              <a:solidFill>
                <a:schemeClr val="lt1"/>
              </a:solidFill>
              <a:latin typeface="Lato"/>
              <a:ea typeface="Lato"/>
              <a:cs typeface="Lato"/>
              <a:sym typeface="Lato"/>
            </a:endParaRPr>
          </a:p>
          <a:p>
            <a:pPr marL="0" lvl="0" indent="0" algn="l" rtl="0">
              <a:spcBef>
                <a:spcPts val="0"/>
              </a:spcBef>
              <a:spcAft>
                <a:spcPts val="0"/>
              </a:spcAft>
              <a:buNone/>
            </a:pPr>
            <a:r>
              <a:rPr lang="en-GB" sz="1500">
                <a:solidFill>
                  <a:schemeClr val="lt1"/>
                </a:solidFill>
                <a:latin typeface="Lato"/>
                <a:ea typeface="Lato"/>
                <a:cs typeface="Lato"/>
                <a:sym typeface="Lato"/>
              </a:rPr>
              <a:t>Objective</a:t>
            </a:r>
            <a:endParaRPr sz="1500">
              <a:solidFill>
                <a:schemeClr val="lt1"/>
              </a:solidFill>
              <a:latin typeface="Lato"/>
              <a:ea typeface="Lato"/>
              <a:cs typeface="Lato"/>
              <a:sym typeface="Lato"/>
            </a:endParaRPr>
          </a:p>
          <a:p>
            <a:pPr marL="0" lvl="0" indent="0" algn="l" rtl="0">
              <a:spcBef>
                <a:spcPts val="0"/>
              </a:spcBef>
              <a:spcAft>
                <a:spcPts val="0"/>
              </a:spcAft>
              <a:buNone/>
            </a:pPr>
            <a:r>
              <a:rPr lang="en-GB" sz="1500">
                <a:solidFill>
                  <a:schemeClr val="lt1"/>
                </a:solidFill>
                <a:latin typeface="Lato"/>
                <a:ea typeface="Lato"/>
                <a:cs typeface="Lato"/>
                <a:sym typeface="Lato"/>
              </a:rPr>
              <a:t>Architecture</a:t>
            </a:r>
            <a:endParaRPr sz="1500">
              <a:solidFill>
                <a:schemeClr val="lt1"/>
              </a:solidFill>
              <a:latin typeface="Lato"/>
              <a:ea typeface="Lato"/>
              <a:cs typeface="Lato"/>
              <a:sym typeface="Lato"/>
            </a:endParaRPr>
          </a:p>
          <a:p>
            <a:pPr marL="0" lvl="0" indent="0" algn="l" rtl="0">
              <a:spcBef>
                <a:spcPts val="0"/>
              </a:spcBef>
              <a:spcAft>
                <a:spcPts val="0"/>
              </a:spcAft>
              <a:buNone/>
            </a:pPr>
            <a:endParaRPr sz="15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0"/>
          <p:cNvSpPr txBox="1">
            <a:spLocks noGrp="1"/>
          </p:cNvSpPr>
          <p:nvPr>
            <p:ph type="title"/>
          </p:nvPr>
        </p:nvSpPr>
        <p:spPr>
          <a:xfrm>
            <a:off x="1325800" y="386675"/>
            <a:ext cx="27777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PROJECT TITLE:</a:t>
            </a:r>
            <a:endParaRPr/>
          </a:p>
        </p:txBody>
      </p:sp>
      <p:sp>
        <p:nvSpPr>
          <p:cNvPr id="248" name="Google Shape;248;p20"/>
          <p:cNvSpPr txBox="1"/>
          <p:nvPr/>
        </p:nvSpPr>
        <p:spPr>
          <a:xfrm>
            <a:off x="3150175" y="1202163"/>
            <a:ext cx="1966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i="1">
                <a:solidFill>
                  <a:schemeClr val="lt1"/>
                </a:solidFill>
                <a:latin typeface="Lato"/>
                <a:ea typeface="Lato"/>
                <a:cs typeface="Lato"/>
                <a:sym typeface="Lato"/>
              </a:rPr>
              <a:t>SHOPEZY</a:t>
            </a:r>
            <a:endParaRPr sz="2400" b="1" i="1">
              <a:solidFill>
                <a:schemeClr val="lt1"/>
              </a:solidFill>
              <a:latin typeface="Lato"/>
              <a:ea typeface="Lato"/>
              <a:cs typeface="Lato"/>
              <a:sym typeface="Lato"/>
            </a:endParaRPr>
          </a:p>
        </p:txBody>
      </p:sp>
      <p:sp>
        <p:nvSpPr>
          <p:cNvPr id="249" name="Google Shape;249;p20"/>
          <p:cNvSpPr txBox="1"/>
          <p:nvPr/>
        </p:nvSpPr>
        <p:spPr>
          <a:xfrm>
            <a:off x="1429150" y="2306450"/>
            <a:ext cx="4126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50" name="Google Shape;250;p20"/>
          <p:cNvSpPr txBox="1">
            <a:spLocks noGrp="1"/>
          </p:cNvSpPr>
          <p:nvPr>
            <p:ph type="title"/>
          </p:nvPr>
        </p:nvSpPr>
        <p:spPr>
          <a:xfrm>
            <a:off x="1429150" y="2017650"/>
            <a:ext cx="27777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Project Guide:</a:t>
            </a:r>
            <a:endParaRPr/>
          </a:p>
        </p:txBody>
      </p:sp>
      <p:sp>
        <p:nvSpPr>
          <p:cNvPr id="251" name="Google Shape;251;p20"/>
          <p:cNvSpPr txBox="1"/>
          <p:nvPr/>
        </p:nvSpPr>
        <p:spPr>
          <a:xfrm>
            <a:off x="2520800" y="3042200"/>
            <a:ext cx="3311100" cy="40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 Murugeshwari Mam</a:t>
            </a:r>
            <a:endParaRPr>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1"/>
          <p:cNvSpPr txBox="1">
            <a:spLocks noGrp="1"/>
          </p:cNvSpPr>
          <p:nvPr>
            <p:ph type="title"/>
          </p:nvPr>
        </p:nvSpPr>
        <p:spPr>
          <a:xfrm>
            <a:off x="1188900" y="5416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Overview</a:t>
            </a:r>
            <a:endParaRPr/>
          </a:p>
        </p:txBody>
      </p:sp>
      <p:sp>
        <p:nvSpPr>
          <p:cNvPr id="257" name="Google Shape;257;p21"/>
          <p:cNvSpPr txBox="1">
            <a:spLocks noGrp="1"/>
          </p:cNvSpPr>
          <p:nvPr>
            <p:ph type="body" idx="1"/>
          </p:nvPr>
        </p:nvSpPr>
        <p:spPr>
          <a:xfrm>
            <a:off x="1474650" y="1942300"/>
            <a:ext cx="7038900" cy="9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ShopEzy is an application which will help to boost local businesses around our homes.</a:t>
            </a:r>
            <a:endParaRPr>
              <a:latin typeface="Arial"/>
              <a:ea typeface="Arial"/>
              <a:cs typeface="Arial"/>
              <a:sym typeface="Arial"/>
            </a:endParaRPr>
          </a:p>
          <a:p>
            <a:pPr marL="0" lvl="0" indent="0" algn="l" rtl="0">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2"/>
          <p:cNvSpPr txBox="1">
            <a:spLocks noGrp="1"/>
          </p:cNvSpPr>
          <p:nvPr>
            <p:ph type="title"/>
          </p:nvPr>
        </p:nvSpPr>
        <p:spPr>
          <a:xfrm>
            <a:off x="1297500" y="4364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Limitation</a:t>
            </a:r>
            <a:endParaRPr/>
          </a:p>
        </p:txBody>
      </p:sp>
      <p:sp>
        <p:nvSpPr>
          <p:cNvPr id="263" name="Google Shape;263;p22"/>
          <p:cNvSpPr txBox="1"/>
          <p:nvPr/>
        </p:nvSpPr>
        <p:spPr>
          <a:xfrm>
            <a:off x="1297500" y="1818494"/>
            <a:ext cx="5870050" cy="178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4" name="Google Shape;264;p22"/>
          <p:cNvSpPr txBox="1">
            <a:spLocks noGrp="1"/>
          </p:cNvSpPr>
          <p:nvPr>
            <p:ph type="body" idx="1"/>
          </p:nvPr>
        </p:nvSpPr>
        <p:spPr>
          <a:xfrm>
            <a:off x="2005000" y="186932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Cannot receive online orders.</a:t>
            </a:r>
            <a:endParaRPr>
              <a:solidFill>
                <a:srgbClr val="FFFFFF"/>
              </a:solidFill>
            </a:endParaRPr>
          </a:p>
        </p:txBody>
      </p:sp>
      <p:sp>
        <p:nvSpPr>
          <p:cNvPr id="265" name="Google Shape;265;p22"/>
          <p:cNvSpPr txBox="1"/>
          <p:nvPr/>
        </p:nvSpPr>
        <p:spPr>
          <a:xfrm>
            <a:off x="1329250" y="2796831"/>
            <a:ext cx="63590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66" name="Google Shape;266;p22"/>
          <p:cNvSpPr txBox="1">
            <a:spLocks noGrp="1"/>
          </p:cNvSpPr>
          <p:nvPr>
            <p:ph type="body" idx="1"/>
          </p:nvPr>
        </p:nvSpPr>
        <p:spPr>
          <a:xfrm>
            <a:off x="2030400" y="27333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The app will be built in electron js so its performance might get affected as it uses chrome v8 engine on some low end devices.</a:t>
            </a: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title"/>
          </p:nvPr>
        </p:nvSpPr>
        <p:spPr>
          <a:xfrm>
            <a:off x="1105025" y="233350"/>
            <a:ext cx="7038900" cy="62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Proposed Work and Methodology:</a:t>
            </a:r>
            <a:endParaRPr/>
          </a:p>
        </p:txBody>
      </p:sp>
      <p:sp>
        <p:nvSpPr>
          <p:cNvPr id="272" name="Google Shape;272;p23"/>
          <p:cNvSpPr txBox="1">
            <a:spLocks noGrp="1"/>
          </p:cNvSpPr>
          <p:nvPr>
            <p:ph type="body" idx="1"/>
          </p:nvPr>
        </p:nvSpPr>
        <p:spPr>
          <a:xfrm>
            <a:off x="4017900" y="1307850"/>
            <a:ext cx="4318500" cy="22743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Our first approach towards the project would be making a figma design of both the desktop screen application and the mobile application.</a:t>
            </a:r>
            <a:endParaRPr/>
          </a:p>
          <a:p>
            <a:pPr marL="0" lvl="0" indent="0" algn="l" rtl="0">
              <a:spcBef>
                <a:spcPts val="1600"/>
              </a:spcBef>
              <a:spcAft>
                <a:spcPts val="0"/>
              </a:spcAft>
              <a:buNone/>
            </a:pPr>
            <a:r>
              <a:rPr lang="en-GB"/>
              <a:t>Then with the help of html /css/javascript we will make the complete front end of the desktop application.</a:t>
            </a:r>
            <a:endParaRPr/>
          </a:p>
          <a:p>
            <a:pPr marL="0" lvl="0" indent="0" algn="l" rtl="0">
              <a:spcBef>
                <a:spcPts val="1600"/>
              </a:spcBef>
              <a:spcAft>
                <a:spcPts val="0"/>
              </a:spcAft>
              <a:buNone/>
            </a:pPr>
            <a:r>
              <a:rPr lang="en-GB"/>
              <a:t>Then we will use the softwares such as Electron js/node js to make our frontend design functional as a desktop application.</a:t>
            </a:r>
            <a:endParaRPr/>
          </a:p>
          <a:p>
            <a:pPr marL="0" lvl="0" indent="0" algn="l" rtl="0">
              <a:spcBef>
                <a:spcPts val="160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4"/>
          <p:cNvSpPr txBox="1">
            <a:spLocks noGrp="1"/>
          </p:cNvSpPr>
          <p:nvPr>
            <p:ph type="title"/>
          </p:nvPr>
        </p:nvSpPr>
        <p:spPr>
          <a:xfrm>
            <a:off x="855675" y="115725"/>
            <a:ext cx="7074300" cy="6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Proposed Work and Methodology:</a:t>
            </a:r>
            <a:endParaRPr/>
          </a:p>
        </p:txBody>
      </p:sp>
      <p:sp>
        <p:nvSpPr>
          <p:cNvPr id="278" name="Google Shape;278;p24"/>
          <p:cNvSpPr txBox="1">
            <a:spLocks noGrp="1"/>
          </p:cNvSpPr>
          <p:nvPr>
            <p:ph type="body" idx="1"/>
          </p:nvPr>
        </p:nvSpPr>
        <p:spPr>
          <a:xfrm>
            <a:off x="4221200" y="781425"/>
            <a:ext cx="4318500" cy="32121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In addition we will use a software naming  P5js for showing the analytic graphs and visualisations of product statistics  .</a:t>
            </a:r>
            <a:endParaRPr/>
          </a:p>
          <a:p>
            <a:pPr marL="0" lvl="0" indent="0" algn="l" rtl="0">
              <a:spcBef>
                <a:spcPts val="1600"/>
              </a:spcBef>
              <a:spcAft>
                <a:spcPts val="0"/>
              </a:spcAft>
              <a:buNone/>
            </a:pPr>
            <a:r>
              <a:rPr lang="en-GB"/>
              <a:t>Now for the mobile scanning application we will be using android studio and its special features such as Google machine learning api.</a:t>
            </a:r>
            <a:endParaRPr/>
          </a:p>
          <a:p>
            <a:pPr marL="0" lvl="0" indent="0" algn="l" rtl="0">
              <a:spcBef>
                <a:spcPts val="1600"/>
              </a:spcBef>
              <a:spcAft>
                <a:spcPts val="0"/>
              </a:spcAft>
              <a:buNone/>
            </a:pPr>
            <a:r>
              <a:rPr lang="en-GB"/>
              <a:t>Now talking about sharing of data between mobile and desktop application ,so for this we will create a http server with the help of node js software and with the help of this software and internet connection we can connect our desktop server app with the client mobile application.</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B8A63-1F6E-4311-B5B9-F6DE3C56098C}"/>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C59C9278-B40B-44B8-AF21-5928E8526E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79045048"/>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C16810F8589DE4292022DB4D63D287D" ma:contentTypeVersion="5" ma:contentTypeDescription="Create a new document." ma:contentTypeScope="" ma:versionID="559e756f8caa2e8119497a8a3b1988d9">
  <xsd:schema xmlns:xsd="http://www.w3.org/2001/XMLSchema" xmlns:xs="http://www.w3.org/2001/XMLSchema" xmlns:p="http://schemas.microsoft.com/office/2006/metadata/properties" xmlns:ns2="799f034b-6c31-4925-abf0-e8d16d298203" targetNamespace="http://schemas.microsoft.com/office/2006/metadata/properties" ma:root="true" ma:fieldsID="cf887606f8538015b1d5a1d1c32ce5de" ns2:_="">
    <xsd:import namespace="799f034b-6c31-4925-abf0-e8d16d29820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99f034b-6c31-4925-abf0-e8d16d2982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CAE38C2-2BBC-4A70-B824-0968B9E9783F}">
  <ds:schemaRefs>
    <ds:schemaRef ds:uri="http://schemas.microsoft.com/sharepoint/v3/contenttype/forms"/>
  </ds:schemaRefs>
</ds:datastoreItem>
</file>

<file path=customXml/itemProps2.xml><?xml version="1.0" encoding="utf-8"?>
<ds:datastoreItem xmlns:ds="http://schemas.openxmlformats.org/officeDocument/2006/customXml" ds:itemID="{F4527B88-E64E-4AE9-BA06-E5E360433E8D}">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947C298A-139A-4CB1-8410-909AA08A3587}"/>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26</Slides>
  <Notes>25</Notes>
  <HiddenSlides>0</HiddenSlide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Focus</vt:lpstr>
      <vt:lpstr>App Development</vt:lpstr>
      <vt:lpstr>Group Members</vt:lpstr>
      <vt:lpstr>Contents</vt:lpstr>
      <vt:lpstr>PROJECT TITLE:</vt:lpstr>
      <vt:lpstr>Overview</vt:lpstr>
      <vt:lpstr>Limitation</vt:lpstr>
      <vt:lpstr>Proposed Work and Methodology:</vt:lpstr>
      <vt:lpstr>Proposed Work and Methodology:</vt:lpstr>
      <vt:lpstr>PowerPoint Presentation</vt:lpstr>
      <vt:lpstr>Internet connectivity:​</vt:lpstr>
      <vt:lpstr>Softwares:​</vt:lpstr>
      <vt:lpstr>Github Desktop:​</vt:lpstr>
      <vt:lpstr>Hypertext Markup language(HTML):​</vt:lpstr>
      <vt:lpstr>css</vt:lpstr>
      <vt:lpstr>JAVASCRIPT</vt:lpstr>
      <vt:lpstr>NODE JS:</vt:lpstr>
      <vt:lpstr>ANDROID STUDIO:</vt:lpstr>
      <vt:lpstr>Novelty of the Project</vt:lpstr>
      <vt:lpstr>Real-Time Usage​</vt:lpstr>
      <vt:lpstr>Objective :</vt:lpstr>
      <vt:lpstr>Overall Architecture And Flow Diagram:  </vt:lpstr>
      <vt:lpstr>PowerPoint Presentation</vt:lpstr>
      <vt:lpstr>PowerPoint Presentation</vt:lpstr>
      <vt:lpstr>PowerPoint Presentation</vt:lpstr>
      <vt:lpstr>Complete Module Split up with the help of Circle Diagram:</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 Development</dc:title>
  <cp:revision>8</cp:revision>
  <dcterms:modified xsi:type="dcterms:W3CDTF">2021-11-09T18:20:52Z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0x0101005C16810F8589DE4292022DB4D63D287D</vt:lpwstr>
  </property>
</Properties>
</file>